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81" r:id="rId3"/>
    <p:sldId id="282" r:id="rId4"/>
    <p:sldId id="304" r:id="rId5"/>
    <p:sldId id="305" r:id="rId6"/>
    <p:sldId id="283" r:id="rId7"/>
    <p:sldId id="289" r:id="rId8"/>
    <p:sldId id="290" r:id="rId9"/>
    <p:sldId id="291" r:id="rId10"/>
    <p:sldId id="292" r:id="rId11"/>
    <p:sldId id="293" r:id="rId12"/>
    <p:sldId id="284" r:id="rId13"/>
    <p:sldId id="300" r:id="rId14"/>
    <p:sldId id="301" r:id="rId15"/>
    <p:sldId id="303" r:id="rId16"/>
    <p:sldId id="302" r:id="rId17"/>
    <p:sldId id="285" r:id="rId18"/>
    <p:sldId id="294" r:id="rId19"/>
    <p:sldId id="295" r:id="rId20"/>
    <p:sldId id="296" r:id="rId21"/>
    <p:sldId id="297" r:id="rId22"/>
    <p:sldId id="299" r:id="rId23"/>
    <p:sldId id="286" r:id="rId24"/>
    <p:sldId id="29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6A8B"/>
    <a:srgbClr val="517796"/>
    <a:srgbClr val="69D3DE"/>
    <a:srgbClr val="D6D4DB"/>
    <a:srgbClr val="D7D6DA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93319-240C-4EC0-962D-5A3DE0879BEF}" v="24" dt="2023-01-19T09:45:31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484" autoAdjust="0"/>
  </p:normalViewPr>
  <p:slideViewPr>
    <p:cSldViewPr snapToGrid="0">
      <p:cViewPr varScale="1">
        <p:scale>
          <a:sx n="102" d="100"/>
          <a:sy n="102" d="100"/>
        </p:scale>
        <p:origin x="150" y="180"/>
      </p:cViewPr>
      <p:guideLst/>
    </p:cSldViewPr>
  </p:slideViewPr>
  <p:outlineViewPr>
    <p:cViewPr>
      <p:scale>
        <a:sx n="33" d="100"/>
        <a:sy n="33" d="100"/>
      </p:scale>
      <p:origin x="0" y="-8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by, Max" userId="8bf3c69f-9c82-49ff-b9d6-841e15f4cdd8" providerId="ADAL" clId="{35D93319-240C-4EC0-962D-5A3DE0879BEF}"/>
    <pc:docChg chg="undo custSel addSld modSld">
      <pc:chgData name="Darby, Max" userId="8bf3c69f-9c82-49ff-b9d6-841e15f4cdd8" providerId="ADAL" clId="{35D93319-240C-4EC0-962D-5A3DE0879BEF}" dt="2023-01-19T09:49:33.586" v="1089" actId="20577"/>
      <pc:docMkLst>
        <pc:docMk/>
      </pc:docMkLst>
      <pc:sldChg chg="modSp mod">
        <pc:chgData name="Darby, Max" userId="8bf3c69f-9c82-49ff-b9d6-841e15f4cdd8" providerId="ADAL" clId="{35D93319-240C-4EC0-962D-5A3DE0879BEF}" dt="2023-01-19T09:49:33.586" v="1089" actId="20577"/>
        <pc:sldMkLst>
          <pc:docMk/>
          <pc:sldMk cId="3499326168" sldId="256"/>
        </pc:sldMkLst>
        <pc:spChg chg="mod">
          <ac:chgData name="Darby, Max" userId="8bf3c69f-9c82-49ff-b9d6-841e15f4cdd8" providerId="ADAL" clId="{35D93319-240C-4EC0-962D-5A3DE0879BEF}" dt="2023-01-19T08:24:09.499" v="16" actId="20577"/>
          <ac:spMkLst>
            <pc:docMk/>
            <pc:sldMk cId="3499326168" sldId="256"/>
            <ac:spMk id="2" creationId="{DA7FD73E-957C-FAED-C4E8-49F2CFB624D7}"/>
          </ac:spMkLst>
        </pc:spChg>
        <pc:spChg chg="mod">
          <ac:chgData name="Darby, Max" userId="8bf3c69f-9c82-49ff-b9d6-841e15f4cdd8" providerId="ADAL" clId="{35D93319-240C-4EC0-962D-5A3DE0879BEF}" dt="2023-01-19T09:49:33.586" v="1089" actId="20577"/>
          <ac:spMkLst>
            <pc:docMk/>
            <pc:sldMk cId="3499326168" sldId="256"/>
            <ac:spMk id="3" creationId="{43C0B0FB-4D15-125B-298F-97BCA06F01A2}"/>
          </ac:spMkLst>
        </pc:spChg>
      </pc:sldChg>
      <pc:sldChg chg="addSp modSp mod">
        <pc:chgData name="Darby, Max" userId="8bf3c69f-9c82-49ff-b9d6-841e15f4cdd8" providerId="ADAL" clId="{35D93319-240C-4EC0-962D-5A3DE0879BEF}" dt="2023-01-19T09:46:12.924" v="1063" actId="1076"/>
        <pc:sldMkLst>
          <pc:docMk/>
          <pc:sldMk cId="3102808100" sldId="257"/>
        </pc:sldMkLst>
        <pc:spChg chg="mod">
          <ac:chgData name="Darby, Max" userId="8bf3c69f-9c82-49ff-b9d6-841e15f4cdd8" providerId="ADAL" clId="{35D93319-240C-4EC0-962D-5A3DE0879BEF}" dt="2023-01-19T09:32:32.965" v="383" actId="14100"/>
          <ac:spMkLst>
            <pc:docMk/>
            <pc:sldMk cId="3102808100" sldId="257"/>
            <ac:spMk id="2" creationId="{C03BF8E9-D054-CF19-A055-4B55BBE4ACF6}"/>
          </ac:spMkLst>
        </pc:spChg>
        <pc:spChg chg="mod">
          <ac:chgData name="Darby, Max" userId="8bf3c69f-9c82-49ff-b9d6-841e15f4cdd8" providerId="ADAL" clId="{35D93319-240C-4EC0-962D-5A3DE0879BEF}" dt="2023-01-19T09:45:58.570" v="1062" actId="20577"/>
          <ac:spMkLst>
            <pc:docMk/>
            <pc:sldMk cId="3102808100" sldId="257"/>
            <ac:spMk id="3" creationId="{5426F235-D00D-074F-93D9-4E3D30BADD2F}"/>
          </ac:spMkLst>
        </pc:spChg>
        <pc:spChg chg="add mod">
          <ac:chgData name="Darby, Max" userId="8bf3c69f-9c82-49ff-b9d6-841e15f4cdd8" providerId="ADAL" clId="{35D93319-240C-4EC0-962D-5A3DE0879BEF}" dt="2023-01-19T09:28:35.360" v="279" actId="1038"/>
          <ac:spMkLst>
            <pc:docMk/>
            <pc:sldMk cId="3102808100" sldId="257"/>
            <ac:spMk id="6" creationId="{36D25744-BB6E-3017-68A7-88D86981266E}"/>
          </ac:spMkLst>
        </pc:spChg>
        <pc:spChg chg="add mod">
          <ac:chgData name="Darby, Max" userId="8bf3c69f-9c82-49ff-b9d6-841e15f4cdd8" providerId="ADAL" clId="{35D93319-240C-4EC0-962D-5A3DE0879BEF}" dt="2023-01-19T09:28:42.440" v="283" actId="1037"/>
          <ac:spMkLst>
            <pc:docMk/>
            <pc:sldMk cId="3102808100" sldId="257"/>
            <ac:spMk id="7" creationId="{A47CDBF1-F07A-252E-0109-1E60A7A289F0}"/>
          </ac:spMkLst>
        </pc:spChg>
        <pc:spChg chg="add mod">
          <ac:chgData name="Darby, Max" userId="8bf3c69f-9c82-49ff-b9d6-841e15f4cdd8" providerId="ADAL" clId="{35D93319-240C-4EC0-962D-5A3DE0879BEF}" dt="2023-01-19T09:28:55.292" v="289" actId="1036"/>
          <ac:spMkLst>
            <pc:docMk/>
            <pc:sldMk cId="3102808100" sldId="257"/>
            <ac:spMk id="8" creationId="{8FEE8D34-086B-86B2-90C8-E2BBA10A873D}"/>
          </ac:spMkLst>
        </pc:spChg>
        <pc:spChg chg="add mod">
          <ac:chgData name="Darby, Max" userId="8bf3c69f-9c82-49ff-b9d6-841e15f4cdd8" providerId="ADAL" clId="{35D93319-240C-4EC0-962D-5A3DE0879BEF}" dt="2023-01-19T09:29:13.326" v="291" actId="1076"/>
          <ac:spMkLst>
            <pc:docMk/>
            <pc:sldMk cId="3102808100" sldId="257"/>
            <ac:spMk id="9" creationId="{999BCD39-CC3D-C996-F055-99C69A456BE7}"/>
          </ac:spMkLst>
        </pc:spChg>
        <pc:spChg chg="add mod">
          <ac:chgData name="Darby, Max" userId="8bf3c69f-9c82-49ff-b9d6-841e15f4cdd8" providerId="ADAL" clId="{35D93319-240C-4EC0-962D-5A3DE0879BEF}" dt="2023-01-19T09:29:44.638" v="299" actId="1036"/>
          <ac:spMkLst>
            <pc:docMk/>
            <pc:sldMk cId="3102808100" sldId="257"/>
            <ac:spMk id="10" creationId="{5A05EA92-F2EB-2F7A-FBE3-01E8544B74AB}"/>
          </ac:spMkLst>
        </pc:spChg>
        <pc:spChg chg="add mod">
          <ac:chgData name="Darby, Max" userId="8bf3c69f-9c82-49ff-b9d6-841e15f4cdd8" providerId="ADAL" clId="{35D93319-240C-4EC0-962D-5A3DE0879BEF}" dt="2023-01-19T09:29:39.093" v="298" actId="1035"/>
          <ac:spMkLst>
            <pc:docMk/>
            <pc:sldMk cId="3102808100" sldId="257"/>
            <ac:spMk id="12" creationId="{7628BADD-C1F2-FE6E-8A7B-82B82AE915D4}"/>
          </ac:spMkLst>
        </pc:spChg>
        <pc:spChg chg="add mod">
          <ac:chgData name="Darby, Max" userId="8bf3c69f-9c82-49ff-b9d6-841e15f4cdd8" providerId="ADAL" clId="{35D93319-240C-4EC0-962D-5A3DE0879BEF}" dt="2023-01-19T09:44:34.531" v="997" actId="1076"/>
          <ac:spMkLst>
            <pc:docMk/>
            <pc:sldMk cId="3102808100" sldId="257"/>
            <ac:spMk id="13" creationId="{ABE82307-5CE0-6AE4-2760-0A7B5720FF8E}"/>
          </ac:spMkLst>
        </pc:spChg>
        <pc:spChg chg="add mod">
          <ac:chgData name="Darby, Max" userId="8bf3c69f-9c82-49ff-b9d6-841e15f4cdd8" providerId="ADAL" clId="{35D93319-240C-4EC0-962D-5A3DE0879BEF}" dt="2023-01-19T09:45:28.075" v="1021" actId="20577"/>
          <ac:spMkLst>
            <pc:docMk/>
            <pc:sldMk cId="3102808100" sldId="257"/>
            <ac:spMk id="14" creationId="{1F5CA68D-AAB9-0EB8-C5A0-28CB28AEDE46}"/>
          </ac:spMkLst>
        </pc:spChg>
        <pc:spChg chg="add mod">
          <ac:chgData name="Darby, Max" userId="8bf3c69f-9c82-49ff-b9d6-841e15f4cdd8" providerId="ADAL" clId="{35D93319-240C-4EC0-962D-5A3DE0879BEF}" dt="2023-01-19T09:46:12.924" v="1063" actId="1076"/>
          <ac:spMkLst>
            <pc:docMk/>
            <pc:sldMk cId="3102808100" sldId="257"/>
            <ac:spMk id="15" creationId="{101C3B9D-410E-DF20-1353-1A1618AE8417}"/>
          </ac:spMkLst>
        </pc:spChg>
        <pc:picChg chg="add mod">
          <ac:chgData name="Darby, Max" userId="8bf3c69f-9c82-49ff-b9d6-841e15f4cdd8" providerId="ADAL" clId="{35D93319-240C-4EC0-962D-5A3DE0879BEF}" dt="2023-01-19T09:28:46.691" v="286" actId="1076"/>
          <ac:picMkLst>
            <pc:docMk/>
            <pc:sldMk cId="3102808100" sldId="257"/>
            <ac:picMk id="5" creationId="{596327A3-B50E-8AB7-3690-3C695D5E14F4}"/>
          </ac:picMkLst>
        </pc:picChg>
      </pc:sldChg>
      <pc:sldChg chg="modSp new mod">
        <pc:chgData name="Darby, Max" userId="8bf3c69f-9c82-49ff-b9d6-841e15f4cdd8" providerId="ADAL" clId="{35D93319-240C-4EC0-962D-5A3DE0879BEF}" dt="2023-01-19T08:34:38.997" v="222" actId="14100"/>
        <pc:sldMkLst>
          <pc:docMk/>
          <pc:sldMk cId="2354336741" sldId="269"/>
        </pc:sldMkLst>
        <pc:spChg chg="mod">
          <ac:chgData name="Darby, Max" userId="8bf3c69f-9c82-49ff-b9d6-841e15f4cdd8" providerId="ADAL" clId="{35D93319-240C-4EC0-962D-5A3DE0879BEF}" dt="2023-01-19T08:24:29.605" v="26" actId="20577"/>
          <ac:spMkLst>
            <pc:docMk/>
            <pc:sldMk cId="2354336741" sldId="269"/>
            <ac:spMk id="2" creationId="{102695DA-C5AF-1611-4D34-1AC73A691DEC}"/>
          </ac:spMkLst>
        </pc:spChg>
        <pc:spChg chg="mod">
          <ac:chgData name="Darby, Max" userId="8bf3c69f-9c82-49ff-b9d6-841e15f4cdd8" providerId="ADAL" clId="{35D93319-240C-4EC0-962D-5A3DE0879BEF}" dt="2023-01-19T08:34:38.997" v="222" actId="14100"/>
          <ac:spMkLst>
            <pc:docMk/>
            <pc:sldMk cId="2354336741" sldId="269"/>
            <ac:spMk id="3" creationId="{B9A8FE6D-DE7B-A36D-D51E-4CEEF1C87D2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TRUMP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91-4AF4-A026-7537968BED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 Cost</c:v>
                </c:pt>
              </c:strCache>
            </c:strRef>
          </c:tx>
          <c:spPr>
            <a:solidFill>
              <a:srgbClr val="00B0F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TRUMP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91-4AF4-A026-7537968BE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45962239"/>
        <c:axId val="245961823"/>
      </c:barChart>
      <c:valAx>
        <c:axId val="245961823"/>
        <c:scaling>
          <c:orientation val="minMax"/>
          <c:max val="400"/>
          <c:min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962239"/>
        <c:crosses val="autoZero"/>
        <c:crossBetween val="between"/>
      </c:valAx>
      <c:catAx>
        <c:axId val="24596223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9618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1E71B-BA78-488B-9B67-55EBE23015EA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B0EDE-B51B-46B0-9B71-05682546CF6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420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Business goals/objectives – Decide whether Defensive | Offensive or mix.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Insight (Knowledge) in italics – note how this is a ‘nice to know’ and a statement about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1801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</a:t>
            </a:r>
            <a:r>
              <a:rPr lang="en-IE" dirty="0" err="1"/>
              <a:t>Mindf</a:t>
            </a:r>
            <a:r>
              <a:rPr lang="en-IE" dirty="0"/>
              <a:t>*ck” – Christopher Wylie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496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‘Artificial Intelligence: A Guide for Thinking Humans’ – Melanie Mitchel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176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Humans Need Not Apply – Jerry Kaplan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920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Humans Need Not Apply – Jerry Kaplan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B0EDE-B51B-46B0-9B71-05682546CF67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69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596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03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2475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5346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2171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8082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661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110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452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947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190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792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26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825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209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436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89028-D6AA-4ED3-A21F-0A5DF5309687}" type="datetimeFigureOut">
              <a:rPr lang="en-IE" smtClean="0"/>
              <a:t>11/02/2023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F7BBD-123D-4C71-8528-4CFDA7B41B9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4575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37.svg"/><Relationship Id="rId12" Type="http://schemas.openxmlformats.org/officeDocument/2006/relationships/image" Target="../media/image27.png"/><Relationship Id="rId17" Type="http://schemas.openxmlformats.org/officeDocument/2006/relationships/image" Target="../media/image45.sv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svg"/><Relationship Id="rId5" Type="http://schemas.openxmlformats.org/officeDocument/2006/relationships/image" Target="../media/image35.svg"/><Relationship Id="rId15" Type="http://schemas.openxmlformats.org/officeDocument/2006/relationships/image" Target="../media/image43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9.sv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97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FD73E-957C-FAED-C4E8-49F2CFB62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IE" sz="4700"/>
              <a:t>CREATING VALUE FROM BIG DATA: INTRO to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0B0FB-4D15-125B-298F-97BCA06F0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IE" sz="2400" dirty="0"/>
              <a:t>Max Darby</a:t>
            </a:r>
          </a:p>
          <a:p>
            <a:r>
              <a:rPr lang="en-IE" sz="2400" dirty="0"/>
              <a:t>DARBYM1@TCD.ie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2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o Leaflet Drops Work - Leaflet Company Ireland">
            <a:extLst>
              <a:ext uri="{FF2B5EF4-FFF2-40B4-BE49-F238E27FC236}">
                <a16:creationId xmlns:a16="http://schemas.microsoft.com/office/drawing/2014/main" id="{FE27B17C-986B-557A-829E-28A9904D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711" y="5683937"/>
            <a:ext cx="2402135" cy="1016603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Free Vector | Customer profile infographic">
            <a:extLst>
              <a:ext uri="{FF2B5EF4-FFF2-40B4-BE49-F238E27FC236}">
                <a16:creationId xmlns:a16="http://schemas.microsoft.com/office/drawing/2014/main" id="{6D6E69DB-0CFB-65DD-0D28-32AD91F64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7440" r="5761" b="10583"/>
          <a:stretch/>
        </p:blipFill>
        <p:spPr bwMode="auto">
          <a:xfrm>
            <a:off x="3393172" y="4650259"/>
            <a:ext cx="2019445" cy="166365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edictive modeling, supervised machine learning, and pattern classification">
            <a:extLst>
              <a:ext uri="{FF2B5EF4-FFF2-40B4-BE49-F238E27FC236}">
                <a16:creationId xmlns:a16="http://schemas.microsoft.com/office/drawing/2014/main" id="{3CA1AFD5-78F3-37C0-6871-1F5389E4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90" y="5529797"/>
            <a:ext cx="2167811" cy="103657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4597447-3B17-5D52-A3A2-D7D514715816}"/>
              </a:ext>
            </a:extLst>
          </p:cNvPr>
          <p:cNvSpPr txBox="1">
            <a:spLocks/>
          </p:cNvSpPr>
          <p:nvPr/>
        </p:nvSpPr>
        <p:spPr>
          <a:xfrm>
            <a:off x="1380744" y="219456"/>
            <a:ext cx="6714632" cy="658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1800" dirty="0"/>
              <a:t>“We have a competitor opening 500 metres from the store and want to lessen the impact as much as we can”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30D971-5FBB-6C88-3857-088D21DB0D26}"/>
              </a:ext>
            </a:extLst>
          </p:cNvPr>
          <p:cNvSpPr/>
          <p:nvPr/>
        </p:nvSpPr>
        <p:spPr>
          <a:xfrm>
            <a:off x="628650" y="1047750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(RECORDS)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224DE-4797-1CDE-904D-6E84DC519E3B}"/>
              </a:ext>
            </a:extLst>
          </p:cNvPr>
          <p:cNvSpPr/>
          <p:nvPr/>
        </p:nvSpPr>
        <p:spPr>
          <a:xfrm>
            <a:off x="332422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(FACTS)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B90F28-EC3D-EF39-C26B-BF9CB156A514}"/>
              </a:ext>
            </a:extLst>
          </p:cNvPr>
          <p:cNvSpPr/>
          <p:nvPr/>
        </p:nvSpPr>
        <p:spPr>
          <a:xfrm>
            <a:off x="6019800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</a:t>
            </a:r>
            <a:b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(KNOWLEDGE)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567B20-A7C4-A790-E0EF-F39383E1761E}"/>
              </a:ext>
            </a:extLst>
          </p:cNvPr>
          <p:cNvSpPr/>
          <p:nvPr/>
        </p:nvSpPr>
        <p:spPr>
          <a:xfrm>
            <a:off x="871537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(WISDOM)</a:t>
            </a:r>
          </a:p>
        </p:txBody>
      </p:sp>
      <p:pic>
        <p:nvPicPr>
          <p:cNvPr id="10" name="Picture 6" descr="Learn SQL: CREATE DATABASE &amp;amp; CREATE TABLE Operations">
            <a:extLst>
              <a:ext uri="{FF2B5EF4-FFF2-40B4-BE49-F238E27FC236}">
                <a16:creationId xmlns:a16="http://schemas.microsoft.com/office/drawing/2014/main" id="{A46C1EA7-CF77-42BB-4E85-5F4FF4110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2"/>
          <a:stretch/>
        </p:blipFill>
        <p:spPr bwMode="auto">
          <a:xfrm>
            <a:off x="595052" y="4448230"/>
            <a:ext cx="2476501" cy="186154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ommuting in Ireland - Showcases - data.gov.ie">
            <a:extLst>
              <a:ext uri="{FF2B5EF4-FFF2-40B4-BE49-F238E27FC236}">
                <a16:creationId xmlns:a16="http://schemas.microsoft.com/office/drawing/2014/main" id="{3B86ABE3-8597-F2A2-A17C-56669C02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7902" r="9377" b="977"/>
          <a:stretch/>
        </p:blipFill>
        <p:spPr bwMode="auto">
          <a:xfrm>
            <a:off x="4512139" y="4362142"/>
            <a:ext cx="1248230" cy="102366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60ED04-4E6D-A45A-4E2D-9E5DF9FC6F7F}"/>
              </a:ext>
            </a:extLst>
          </p:cNvPr>
          <p:cNvSpPr txBox="1"/>
          <p:nvPr/>
        </p:nvSpPr>
        <p:spPr>
          <a:xfrm>
            <a:off x="419100" y="2238374"/>
            <a:ext cx="2686050" cy="238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Tx/>
              <a:buNone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data for: 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 permission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Voucher usage</a:t>
            </a: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locations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Demographics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Household spend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TNPS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D09BD-5FFA-1408-5FE5-2680F8AB0837}"/>
              </a:ext>
            </a:extLst>
          </p:cNvPr>
          <p:cNvSpPr txBox="1"/>
          <p:nvPr/>
        </p:nvSpPr>
        <p:spPr>
          <a:xfrm>
            <a:off x="3273889" y="2447264"/>
            <a:ext cx="2476500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aggregate our data at a store and Small Area level.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Combine it with segmentation models, population sizes, traffic data, competitor sets, voucher history, transactional information, customer satisfaction scores.</a:t>
            </a:r>
            <a:b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4" descr="Can a till receipt give you cancer?">
            <a:extLst>
              <a:ext uri="{FF2B5EF4-FFF2-40B4-BE49-F238E27FC236}">
                <a16:creationId xmlns:a16="http://schemas.microsoft.com/office/drawing/2014/main" id="{3CDFCA9C-294B-C119-BA8A-E24301D9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89" y="4497734"/>
            <a:ext cx="664933" cy="442913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4D4420-BE89-44C1-FE91-9EA9628C8D44}"/>
              </a:ext>
            </a:extLst>
          </p:cNvPr>
          <p:cNvSpPr txBox="1"/>
          <p:nvPr/>
        </p:nvSpPr>
        <p:spPr>
          <a:xfrm>
            <a:off x="5945826" y="2388952"/>
            <a:ext cx="2512987" cy="29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know that stores facing these competitors lose centre aisle spend and 2 types of customer – Stretched Families and YFM.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We know that these demographics make up a combined 45% of our store catchment, so are worth investing in to retain. </a:t>
            </a: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know that these types of customers respond well to incentives (but they have to be 15% or more) and also have been complaining about the quality of parking in this SV store (2 sat scores lower than all other types).   </a:t>
            </a:r>
            <a:br>
              <a:rPr kumimoji="0" lang="en-IE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6" descr="Data Comparison: Choose Right Chart Type for Data Visualization (Part 1)">
            <a:extLst>
              <a:ext uri="{FF2B5EF4-FFF2-40B4-BE49-F238E27FC236}">
                <a16:creationId xmlns:a16="http://schemas.microsoft.com/office/drawing/2014/main" id="{41C9EC97-6FA9-1AD7-DD1C-47BF71FBB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8" r="17611"/>
          <a:stretch/>
        </p:blipFill>
        <p:spPr bwMode="auto">
          <a:xfrm>
            <a:off x="7281646" y="5686778"/>
            <a:ext cx="1248230" cy="110167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BE1E7D-B474-D99A-5014-08398C3FBF2A}"/>
              </a:ext>
            </a:extLst>
          </p:cNvPr>
          <p:cNvSpPr txBox="1"/>
          <p:nvPr/>
        </p:nvSpPr>
        <p:spPr>
          <a:xfrm>
            <a:off x="8599514" y="2408663"/>
            <a:ext cx="2476500" cy="314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issue vouchers to Starter Families and YFM in the area – we track lost customers and put them into a hyper-care CRM programme.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We also do leaflet drops to these segment households where they aren’t RR customers. 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re-plan our carpark and repaint the lines</a:t>
            </a:r>
            <a:r>
              <a:rPr lang="en-IE" sz="1100" dirty="0">
                <a:latin typeface="Calibri" panose="020F0502020204030204"/>
              </a:rPr>
              <a:t>. We make some spaces slightly wider for families and we install bike parking for the YF cyclists in the area. </a:t>
            </a: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track performance vs what we expected. This becomes data for another future project.</a:t>
            </a:r>
            <a:b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0" descr="Household Budget Survey - CSO - Central Statistics Office">
            <a:extLst>
              <a:ext uri="{FF2B5EF4-FFF2-40B4-BE49-F238E27FC236}">
                <a16:creationId xmlns:a16="http://schemas.microsoft.com/office/drawing/2014/main" id="{2598B3EA-3024-A1D1-73D3-786AC0E6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5" y="5169783"/>
            <a:ext cx="1606025" cy="936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2" descr="Bike parking at Green Zebra Grocery-13 | Green Zebra Grocery… | Flickr">
            <a:extLst>
              <a:ext uri="{FF2B5EF4-FFF2-40B4-BE49-F238E27FC236}">
                <a16:creationId xmlns:a16="http://schemas.microsoft.com/office/drawing/2014/main" id="{7BC6A361-7862-69BC-7BD9-360C417EA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1" t="41743" b="4248"/>
          <a:stretch/>
        </p:blipFill>
        <p:spPr bwMode="auto">
          <a:xfrm>
            <a:off x="10323778" y="5482183"/>
            <a:ext cx="1562739" cy="705633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67F8B2-4887-1526-EACE-64A7BA2B75FB}"/>
              </a:ext>
            </a:extLst>
          </p:cNvPr>
          <p:cNvSpPr/>
          <p:nvPr/>
        </p:nvSpPr>
        <p:spPr>
          <a:xfrm>
            <a:off x="8458813" y="145489"/>
            <a:ext cx="3486150" cy="751464"/>
          </a:xfrm>
          <a:prstGeom prst="roundRect">
            <a:avLst/>
          </a:prstGeom>
          <a:solidFill>
            <a:srgbClr val="69D3DE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INFORMED – 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Varying success metrics, multiple ways of validating, local and business knowledge required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43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ree Vector | Customer profile infographic">
            <a:extLst>
              <a:ext uri="{FF2B5EF4-FFF2-40B4-BE49-F238E27FC236}">
                <a16:creationId xmlns:a16="http://schemas.microsoft.com/office/drawing/2014/main" id="{3B671B03-D53F-ABF9-FE65-C41A2DECF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7440" r="5761" b="10583"/>
          <a:stretch/>
        </p:blipFill>
        <p:spPr bwMode="auto">
          <a:xfrm>
            <a:off x="3660210" y="4255790"/>
            <a:ext cx="2019445" cy="166365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redictive modeling, supervised machine learning, and pattern classification">
            <a:extLst>
              <a:ext uri="{FF2B5EF4-FFF2-40B4-BE49-F238E27FC236}">
                <a16:creationId xmlns:a16="http://schemas.microsoft.com/office/drawing/2014/main" id="{A855AE4C-4D6A-0DDC-B8CF-1AAE8ADD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3788623"/>
            <a:ext cx="2167811" cy="103657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A94BA4B-0552-31EE-BBF6-E2B3902E9511}"/>
              </a:ext>
            </a:extLst>
          </p:cNvPr>
          <p:cNvSpPr txBox="1">
            <a:spLocks/>
          </p:cNvSpPr>
          <p:nvPr/>
        </p:nvSpPr>
        <p:spPr>
          <a:xfrm>
            <a:off x="1161288" y="207303"/>
            <a:ext cx="10559340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“I want to build an onboarding processes for ecommerce”</a:t>
            </a:r>
            <a:br>
              <a:rPr lang="en-IE" sz="2000" dirty="0"/>
            </a:br>
            <a:r>
              <a:rPr lang="en-IE" sz="2000" dirty="0"/>
              <a:t>i.e. minimise the likelihood they will stop shopping.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9BB3A9-8935-8679-E556-8A14BF4E4E56}"/>
              </a:ext>
            </a:extLst>
          </p:cNvPr>
          <p:cNvSpPr/>
          <p:nvPr/>
        </p:nvSpPr>
        <p:spPr>
          <a:xfrm>
            <a:off x="628650" y="1047750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(RECORDS)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08D16-2C9A-AEBB-B9C3-21C2C20D3BB7}"/>
              </a:ext>
            </a:extLst>
          </p:cNvPr>
          <p:cNvSpPr/>
          <p:nvPr/>
        </p:nvSpPr>
        <p:spPr>
          <a:xfrm>
            <a:off x="332422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(FACTS)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9D00B6-DF5F-B93F-E9F9-23590CD92510}"/>
              </a:ext>
            </a:extLst>
          </p:cNvPr>
          <p:cNvSpPr/>
          <p:nvPr/>
        </p:nvSpPr>
        <p:spPr>
          <a:xfrm>
            <a:off x="6019800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</a:t>
            </a:r>
            <a:b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(KNOWLEDGE)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0700A5-9EF9-EC8F-39B0-CC8F1CCE499A}"/>
              </a:ext>
            </a:extLst>
          </p:cNvPr>
          <p:cNvSpPr/>
          <p:nvPr/>
        </p:nvSpPr>
        <p:spPr>
          <a:xfrm>
            <a:off x="871537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(WISDOM)</a:t>
            </a:r>
          </a:p>
        </p:txBody>
      </p:sp>
      <p:pic>
        <p:nvPicPr>
          <p:cNvPr id="9" name="Picture 6" descr="Learn SQL: CREATE DATABASE &amp;amp; CREATE TABLE Operations">
            <a:extLst>
              <a:ext uri="{FF2B5EF4-FFF2-40B4-BE49-F238E27FC236}">
                <a16:creationId xmlns:a16="http://schemas.microsoft.com/office/drawing/2014/main" id="{36CA2DB3-6BBD-290A-5293-70F0F9144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2"/>
          <a:stretch/>
        </p:blipFill>
        <p:spPr bwMode="auto">
          <a:xfrm>
            <a:off x="611931" y="4261039"/>
            <a:ext cx="2476501" cy="186154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28151-223D-F036-01E9-A33E4BE057FD}"/>
              </a:ext>
            </a:extLst>
          </p:cNvPr>
          <p:cNvSpPr txBox="1"/>
          <p:nvPr/>
        </p:nvSpPr>
        <p:spPr>
          <a:xfrm>
            <a:off x="419100" y="2377116"/>
            <a:ext cx="2686050" cy="85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Transactions</a:t>
            </a:r>
            <a:endParaRPr lang="en-IE" sz="1100" dirty="0">
              <a:latin typeface="Calibri" panose="020F0502020204030204"/>
            </a:endParaRP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TNPS</a:t>
            </a:r>
          </a:p>
          <a:p>
            <a:pPr marL="781200" marR="0" lvl="1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5B5C7-3360-F902-CC22-63EC60228515}"/>
              </a:ext>
            </a:extLst>
          </p:cNvPr>
          <p:cNvSpPr txBox="1"/>
          <p:nvPr/>
        </p:nvSpPr>
        <p:spPr>
          <a:xfrm>
            <a:off x="3288469" y="2377116"/>
            <a:ext cx="2476500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aggregate our data at a customer level.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Combine it with customer satisfaction scores. </a:t>
            </a:r>
          </a:p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lang="en-IE" sz="1100" dirty="0">
                <a:latin typeface="Calibri" panose="020F0502020204030204"/>
              </a:rPr>
              <a:t>We map poor customer experience against whether they shop again.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17D9-3ACF-EDC6-71D8-0A13C9488970}"/>
              </a:ext>
            </a:extLst>
          </p:cNvPr>
          <p:cNvSpPr txBox="1"/>
          <p:nvPr/>
        </p:nvSpPr>
        <p:spPr>
          <a:xfrm>
            <a:off x="5945826" y="2388952"/>
            <a:ext cx="2512987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indent="-3960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defRPr/>
            </a:pPr>
            <a:r>
              <a:rPr kumimoji="0" lang="en-IE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 customer gets to 4 shops and has a poor experience, there is a 50 % chance they will shop again. If they get to 8 shops, there is a 90% chance they will shop again. This probability plateaus at 8 shops. </a:t>
            </a:r>
            <a:br>
              <a:rPr kumimoji="0" lang="en-IE" sz="11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1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6" descr="Data Comparison: Choose Right Chart Type for Data Visualization (Part 1)">
            <a:extLst>
              <a:ext uri="{FF2B5EF4-FFF2-40B4-BE49-F238E27FC236}">
                <a16:creationId xmlns:a16="http://schemas.microsoft.com/office/drawing/2014/main" id="{CDE95F82-6140-4CBE-B3F2-517BD094F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8" r="17611"/>
          <a:stretch/>
        </p:blipFill>
        <p:spPr bwMode="auto">
          <a:xfrm>
            <a:off x="6666810" y="4931344"/>
            <a:ext cx="1248230" cy="110167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52596-8260-414F-DF50-AB8A72531F52}"/>
              </a:ext>
            </a:extLst>
          </p:cNvPr>
          <p:cNvSpPr txBox="1"/>
          <p:nvPr/>
        </p:nvSpPr>
        <p:spPr>
          <a:xfrm>
            <a:off x="8599514" y="2408663"/>
            <a:ext cx="24765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0" indent="-39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A9C23F"/>
              </a:buClr>
              <a:buSzPct val="80000"/>
              <a:buFont typeface="LucidaGrande" charset="0"/>
              <a:buChar char="◆"/>
              <a:tabLst/>
              <a:defRPr/>
            </a:pP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keep a new customer in hyper-care until they get to their 8</a:t>
            </a:r>
            <a:r>
              <a:rPr kumimoji="0" lang="en-IE" sz="11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shop.</a:t>
            </a:r>
            <a:br>
              <a:rPr kumimoji="0" lang="en-IE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A27C7-4E6E-2018-250D-49463DB8B907}"/>
              </a:ext>
            </a:extLst>
          </p:cNvPr>
          <p:cNvSpPr/>
          <p:nvPr/>
        </p:nvSpPr>
        <p:spPr>
          <a:xfrm>
            <a:off x="8599514" y="72850"/>
            <a:ext cx="3486150" cy="751464"/>
          </a:xfrm>
          <a:prstGeom prst="roundRect">
            <a:avLst/>
          </a:prstGeom>
          <a:solidFill>
            <a:srgbClr val="69D3DE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DRIVEN – </a:t>
            </a:r>
            <a:b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one success metric and we optimise it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8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A4AC-2CDE-E814-1AF7-28260453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47702"/>
            <a:ext cx="8101583" cy="780514"/>
          </a:xfrm>
        </p:spPr>
        <p:txBody>
          <a:bodyPr>
            <a:normAutofit fontScale="90000"/>
          </a:bodyPr>
          <a:lstStyle/>
          <a:p>
            <a:r>
              <a:rPr lang="en-IE" dirty="0"/>
              <a:t>Data-driven: </a:t>
            </a:r>
            <a:br>
              <a:rPr lang="en-IE" dirty="0"/>
            </a:br>
            <a:r>
              <a:rPr lang="en-IE" dirty="0"/>
              <a:t>a New paradigm, not just a buzzword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B2E41-7A74-6E91-A4EF-FC862F73C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4311"/>
            <a:ext cx="9905999" cy="4059873"/>
          </a:xfrm>
        </p:spPr>
        <p:txBody>
          <a:bodyPr>
            <a:normAutofit/>
          </a:bodyPr>
          <a:lstStyle/>
          <a:p>
            <a:r>
              <a:rPr lang="en-IE" sz="2800" dirty="0"/>
              <a:t>Analytical Process becomes experimentation</a:t>
            </a:r>
          </a:p>
          <a:p>
            <a:r>
              <a:rPr lang="en-IE" sz="2800" dirty="0"/>
              <a:t>Once we trust a system to get us from Data to Action, then the process becomes more about a search for more/better/novel data. i.e., a move to understanding the performance of the model of thing, not the thing itself. </a:t>
            </a:r>
          </a:p>
          <a:p>
            <a:pPr lvl="1"/>
            <a:r>
              <a:rPr lang="en-IE" sz="2400" dirty="0"/>
              <a:t>Shift in mindset &amp; learning to balance exploration vs exploitation</a:t>
            </a:r>
          </a:p>
          <a:p>
            <a:pPr lvl="1"/>
            <a:r>
              <a:rPr lang="en-IE" sz="2400" dirty="0"/>
              <a:t>Can really take industries by surprise.</a:t>
            </a:r>
          </a:p>
          <a:p>
            <a:pPr marL="457200" lvl="1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66661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8A75249-4922-4D31-1F19-E8E942616706}"/>
              </a:ext>
            </a:extLst>
          </p:cNvPr>
          <p:cNvGrpSpPr/>
          <p:nvPr/>
        </p:nvGrpSpPr>
        <p:grpSpPr>
          <a:xfrm>
            <a:off x="2639670" y="408222"/>
            <a:ext cx="6021140" cy="5844550"/>
            <a:chOff x="3592879" y="1556769"/>
            <a:chExt cx="4682666" cy="4697979"/>
          </a:xfrm>
        </p:grpSpPr>
        <p:pic>
          <p:nvPicPr>
            <p:cNvPr id="56" name="Graphic 55" descr="Social network outline">
              <a:extLst>
                <a:ext uri="{FF2B5EF4-FFF2-40B4-BE49-F238E27FC236}">
                  <a16:creationId xmlns:a16="http://schemas.microsoft.com/office/drawing/2014/main" id="{73BF203A-0810-3664-0327-6102E003344C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55442" y="2831297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Cycle with people outline">
              <a:extLst>
                <a:ext uri="{FF2B5EF4-FFF2-40B4-BE49-F238E27FC236}">
                  <a16:creationId xmlns:a16="http://schemas.microsoft.com/office/drawing/2014/main" id="{8D27FDCE-3BCD-FDEC-5AA5-89054678B211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5589" y="3046800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Connections outline">
              <a:extLst>
                <a:ext uri="{FF2B5EF4-FFF2-40B4-BE49-F238E27FC236}">
                  <a16:creationId xmlns:a16="http://schemas.microsoft.com/office/drawing/2014/main" id="{F32DF58D-6BC9-42B5-BFDD-8321D79599BF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8637" y="2467600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Connections outline">
              <a:extLst>
                <a:ext uri="{FF2B5EF4-FFF2-40B4-BE49-F238E27FC236}">
                  <a16:creationId xmlns:a16="http://schemas.microsoft.com/office/drawing/2014/main" id="{9C4B22C5-14AC-13EF-3A04-F4C43B5107E4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5234" y="1556769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Connections outline">
              <a:extLst>
                <a:ext uri="{FF2B5EF4-FFF2-40B4-BE49-F238E27FC236}">
                  <a16:creationId xmlns:a16="http://schemas.microsoft.com/office/drawing/2014/main" id="{946C7AFD-1AFF-B0F8-3B37-23A27948835E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574" y="4236274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Connections outline">
              <a:extLst>
                <a:ext uri="{FF2B5EF4-FFF2-40B4-BE49-F238E27FC236}">
                  <a16:creationId xmlns:a16="http://schemas.microsoft.com/office/drawing/2014/main" id="{C541D2EE-8672-CB3F-658D-2071224682D2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4174" y="3668588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Connections outline">
              <a:extLst>
                <a:ext uri="{FF2B5EF4-FFF2-40B4-BE49-F238E27FC236}">
                  <a16:creationId xmlns:a16="http://schemas.microsoft.com/office/drawing/2014/main" id="{431A6041-5A98-0D61-ADCB-7684A672D431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21432" y="2749913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Connections outline">
              <a:extLst>
                <a:ext uri="{FF2B5EF4-FFF2-40B4-BE49-F238E27FC236}">
                  <a16:creationId xmlns:a16="http://schemas.microsoft.com/office/drawing/2014/main" id="{B398A2C9-2450-579A-D2F7-2794B225216A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2040" y="3382000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Social network outline">
              <a:extLst>
                <a:ext uri="{FF2B5EF4-FFF2-40B4-BE49-F238E27FC236}">
                  <a16:creationId xmlns:a16="http://schemas.microsoft.com/office/drawing/2014/main" id="{FA6E6102-19BE-A29A-11E9-BB8909D43678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064" y="2206424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Social network outline">
              <a:extLst>
                <a:ext uri="{FF2B5EF4-FFF2-40B4-BE49-F238E27FC236}">
                  <a16:creationId xmlns:a16="http://schemas.microsoft.com/office/drawing/2014/main" id="{47AECAA3-0879-38D7-6556-727F95F7E5BD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14050" y="3120548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Social network outline">
              <a:extLst>
                <a:ext uri="{FF2B5EF4-FFF2-40B4-BE49-F238E27FC236}">
                  <a16:creationId xmlns:a16="http://schemas.microsoft.com/office/drawing/2014/main" id="{558F1ACC-2051-2711-DA37-A3C70A59BF3E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11158" y="4792584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Social network outline">
              <a:extLst>
                <a:ext uri="{FF2B5EF4-FFF2-40B4-BE49-F238E27FC236}">
                  <a16:creationId xmlns:a16="http://schemas.microsoft.com/office/drawing/2014/main" id="{C43BBDD6-3B3C-F160-E64A-2E39D9889CEA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4345" y="3944108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Social network outline">
              <a:extLst>
                <a:ext uri="{FF2B5EF4-FFF2-40B4-BE49-F238E27FC236}">
                  <a16:creationId xmlns:a16="http://schemas.microsoft.com/office/drawing/2014/main" id="{3DBD880A-9957-4CC6-3FBA-AD490FD5775B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2331" y="3463384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Social network outline">
              <a:extLst>
                <a:ext uri="{FF2B5EF4-FFF2-40B4-BE49-F238E27FC236}">
                  <a16:creationId xmlns:a16="http://schemas.microsoft.com/office/drawing/2014/main" id="{A884DD6E-F518-4349-4932-672F4301579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2040" y="1922852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Social network outline">
              <a:extLst>
                <a:ext uri="{FF2B5EF4-FFF2-40B4-BE49-F238E27FC236}">
                  <a16:creationId xmlns:a16="http://schemas.microsoft.com/office/drawing/2014/main" id="{C50391B0-07DB-7A5A-0190-E945263F4CA5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2599" y="1633537"/>
              <a:ext cx="914400" cy="914400"/>
            </a:xfrm>
            <a:prstGeom prst="rect">
              <a:avLst/>
            </a:prstGeom>
          </p:spPr>
        </p:pic>
        <p:pic>
          <p:nvPicPr>
            <p:cNvPr id="71" name="Graphic 70" descr="Social network outline">
              <a:extLst>
                <a:ext uri="{FF2B5EF4-FFF2-40B4-BE49-F238E27FC236}">
                  <a16:creationId xmlns:a16="http://schemas.microsoft.com/office/drawing/2014/main" id="{0243063A-CB7C-3BB1-4F61-A3B766E3D12C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23939" y="2696087"/>
              <a:ext cx="914400" cy="914400"/>
            </a:xfrm>
            <a:prstGeom prst="rect">
              <a:avLst/>
            </a:prstGeom>
          </p:spPr>
        </p:pic>
        <p:pic>
          <p:nvPicPr>
            <p:cNvPr id="72" name="Graphic 71" descr="Connections outline">
              <a:extLst>
                <a:ext uri="{FF2B5EF4-FFF2-40B4-BE49-F238E27FC236}">
                  <a16:creationId xmlns:a16="http://schemas.microsoft.com/office/drawing/2014/main" id="{558BFB1C-A9C4-F7F8-C4FB-10EE513D0F58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1145" y="3091999"/>
              <a:ext cx="914400" cy="914400"/>
            </a:xfrm>
            <a:prstGeom prst="rect">
              <a:avLst/>
            </a:prstGeom>
          </p:spPr>
        </p:pic>
        <p:pic>
          <p:nvPicPr>
            <p:cNvPr id="73" name="Graphic 72" descr="Connections outline">
              <a:extLst>
                <a:ext uri="{FF2B5EF4-FFF2-40B4-BE49-F238E27FC236}">
                  <a16:creationId xmlns:a16="http://schemas.microsoft.com/office/drawing/2014/main" id="{B1881D4F-4096-0480-EDA2-BD50D30C2932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3061" y="1648561"/>
              <a:ext cx="914400" cy="914400"/>
            </a:xfrm>
            <a:prstGeom prst="rect">
              <a:avLst/>
            </a:prstGeom>
          </p:spPr>
        </p:pic>
        <p:pic>
          <p:nvPicPr>
            <p:cNvPr id="74" name="Graphic 73" descr="Connections outline">
              <a:extLst>
                <a:ext uri="{FF2B5EF4-FFF2-40B4-BE49-F238E27FC236}">
                  <a16:creationId xmlns:a16="http://schemas.microsoft.com/office/drawing/2014/main" id="{40E9623C-C1C0-FCD2-9A90-300C8EB4F9FD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2388" y="2134089"/>
              <a:ext cx="914400" cy="914400"/>
            </a:xfrm>
            <a:prstGeom prst="rect">
              <a:avLst/>
            </a:prstGeom>
          </p:spPr>
        </p:pic>
        <p:pic>
          <p:nvPicPr>
            <p:cNvPr id="75" name="Graphic 74" descr="Connections outline">
              <a:extLst>
                <a:ext uri="{FF2B5EF4-FFF2-40B4-BE49-F238E27FC236}">
                  <a16:creationId xmlns:a16="http://schemas.microsoft.com/office/drawing/2014/main" id="{4A6702BE-E35E-313D-D30F-027A3B018B09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92879" y="4725451"/>
              <a:ext cx="914400" cy="914400"/>
            </a:xfrm>
            <a:prstGeom prst="rect">
              <a:avLst/>
            </a:prstGeom>
          </p:spPr>
        </p:pic>
        <p:pic>
          <p:nvPicPr>
            <p:cNvPr id="76" name="Graphic 75" descr="Connections outline">
              <a:extLst>
                <a:ext uri="{FF2B5EF4-FFF2-40B4-BE49-F238E27FC236}">
                  <a16:creationId xmlns:a16="http://schemas.microsoft.com/office/drawing/2014/main" id="{5FEE64B8-A8F5-75FA-F23D-9ECA7CD95CD9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66827" y="5340348"/>
              <a:ext cx="914400" cy="914400"/>
            </a:xfrm>
            <a:prstGeom prst="rect">
              <a:avLst/>
            </a:prstGeom>
          </p:spPr>
        </p:pic>
        <p:pic>
          <p:nvPicPr>
            <p:cNvPr id="77" name="Graphic 76" descr="Connections outline">
              <a:extLst>
                <a:ext uri="{FF2B5EF4-FFF2-40B4-BE49-F238E27FC236}">
                  <a16:creationId xmlns:a16="http://schemas.microsoft.com/office/drawing/2014/main" id="{2C629EA5-8903-1A58-9355-FBD5BB055E7A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50901" y="4497402"/>
              <a:ext cx="914400" cy="914400"/>
            </a:xfrm>
            <a:prstGeom prst="rect">
              <a:avLst/>
            </a:prstGeom>
          </p:spPr>
        </p:pic>
        <p:pic>
          <p:nvPicPr>
            <p:cNvPr id="78" name="Graphic 77" descr="Connections outline">
              <a:extLst>
                <a:ext uri="{FF2B5EF4-FFF2-40B4-BE49-F238E27FC236}">
                  <a16:creationId xmlns:a16="http://schemas.microsoft.com/office/drawing/2014/main" id="{9348B20F-ABA3-4DB8-0FCC-7C81996484BE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00229" y="4007446"/>
              <a:ext cx="914400" cy="914400"/>
            </a:xfrm>
            <a:prstGeom prst="rect">
              <a:avLst/>
            </a:prstGeom>
          </p:spPr>
        </p:pic>
        <p:pic>
          <p:nvPicPr>
            <p:cNvPr id="79" name="Graphic 78" descr="Connections outline">
              <a:extLst>
                <a:ext uri="{FF2B5EF4-FFF2-40B4-BE49-F238E27FC236}">
                  <a16:creationId xmlns:a16="http://schemas.microsoft.com/office/drawing/2014/main" id="{E3A968F9-CB1D-C0CD-7091-798AC31C68D4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7916" y="5065674"/>
              <a:ext cx="914400" cy="914400"/>
            </a:xfrm>
            <a:prstGeom prst="rect">
              <a:avLst/>
            </a:prstGeom>
          </p:spPr>
        </p:pic>
      </p:grpSp>
      <p:sp>
        <p:nvSpPr>
          <p:cNvPr id="80" name="&quot;Not Allowed&quot; Symbol 79">
            <a:extLst>
              <a:ext uri="{FF2B5EF4-FFF2-40B4-BE49-F238E27FC236}">
                <a16:creationId xmlns:a16="http://schemas.microsoft.com/office/drawing/2014/main" id="{87108BB4-77B7-2449-73FB-2E6293D6A994}"/>
              </a:ext>
            </a:extLst>
          </p:cNvPr>
          <p:cNvSpPr/>
          <p:nvPr/>
        </p:nvSpPr>
        <p:spPr>
          <a:xfrm>
            <a:off x="5195245" y="1920670"/>
            <a:ext cx="393681" cy="37490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81" name="&quot;Not Allowed&quot; Symbol 80">
            <a:extLst>
              <a:ext uri="{FF2B5EF4-FFF2-40B4-BE49-F238E27FC236}">
                <a16:creationId xmlns:a16="http://schemas.microsoft.com/office/drawing/2014/main" id="{AAD3C866-B942-2DB1-AA65-893653EA6607}"/>
              </a:ext>
            </a:extLst>
          </p:cNvPr>
          <p:cNvSpPr/>
          <p:nvPr/>
        </p:nvSpPr>
        <p:spPr>
          <a:xfrm>
            <a:off x="6665010" y="1587891"/>
            <a:ext cx="393681" cy="37490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82" name="&quot;Not Allowed&quot; Symbol 81">
            <a:extLst>
              <a:ext uri="{FF2B5EF4-FFF2-40B4-BE49-F238E27FC236}">
                <a16:creationId xmlns:a16="http://schemas.microsoft.com/office/drawing/2014/main" id="{C36FC5A5-BAD7-E5C1-F344-DAF5254FF7B2}"/>
              </a:ext>
            </a:extLst>
          </p:cNvPr>
          <p:cNvSpPr/>
          <p:nvPr/>
        </p:nvSpPr>
        <p:spPr>
          <a:xfrm>
            <a:off x="4079365" y="3774863"/>
            <a:ext cx="393681" cy="37490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83" name="&quot;Not Allowed&quot; Symbol 82">
            <a:extLst>
              <a:ext uri="{FF2B5EF4-FFF2-40B4-BE49-F238E27FC236}">
                <a16:creationId xmlns:a16="http://schemas.microsoft.com/office/drawing/2014/main" id="{F19D98EA-A3F1-25D8-EAE1-1ED3606C174E}"/>
              </a:ext>
            </a:extLst>
          </p:cNvPr>
          <p:cNvSpPr/>
          <p:nvPr/>
        </p:nvSpPr>
        <p:spPr>
          <a:xfrm>
            <a:off x="6316957" y="2710270"/>
            <a:ext cx="393681" cy="37490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84" name="&quot;Not Allowed&quot; Symbol 83">
            <a:extLst>
              <a:ext uri="{FF2B5EF4-FFF2-40B4-BE49-F238E27FC236}">
                <a16:creationId xmlns:a16="http://schemas.microsoft.com/office/drawing/2014/main" id="{63C71BCB-D80C-B65C-3B5C-4E83724064EC}"/>
              </a:ext>
            </a:extLst>
          </p:cNvPr>
          <p:cNvSpPr/>
          <p:nvPr/>
        </p:nvSpPr>
        <p:spPr>
          <a:xfrm>
            <a:off x="6394081" y="4095382"/>
            <a:ext cx="393681" cy="37490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6D53C6-5DBB-CDAE-F3E8-594485B3E5A8}"/>
              </a:ext>
            </a:extLst>
          </p:cNvPr>
          <p:cNvSpPr/>
          <p:nvPr/>
        </p:nvSpPr>
        <p:spPr>
          <a:xfrm>
            <a:off x="5280138" y="2410731"/>
            <a:ext cx="403412" cy="3831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D8C74-D105-908A-F832-2F99EA1A6FED}"/>
              </a:ext>
            </a:extLst>
          </p:cNvPr>
          <p:cNvGrpSpPr/>
          <p:nvPr/>
        </p:nvGrpSpPr>
        <p:grpSpPr>
          <a:xfrm>
            <a:off x="2639670" y="408222"/>
            <a:ext cx="6021140" cy="5844550"/>
            <a:chOff x="3592879" y="1556769"/>
            <a:chExt cx="4682666" cy="4697979"/>
          </a:xfrm>
        </p:grpSpPr>
        <p:pic>
          <p:nvPicPr>
            <p:cNvPr id="6" name="Graphic 5" descr="Social network outline">
              <a:extLst>
                <a:ext uri="{FF2B5EF4-FFF2-40B4-BE49-F238E27FC236}">
                  <a16:creationId xmlns:a16="http://schemas.microsoft.com/office/drawing/2014/main" id="{E2B1E647-7A65-A661-3B3B-33A470E8B212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55442" y="2831297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ycle with people outline">
              <a:extLst>
                <a:ext uri="{FF2B5EF4-FFF2-40B4-BE49-F238E27FC236}">
                  <a16:creationId xmlns:a16="http://schemas.microsoft.com/office/drawing/2014/main" id="{3825ACE0-6D1E-5175-7A93-E1B405E8F769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5589" y="304680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Connections outline">
              <a:extLst>
                <a:ext uri="{FF2B5EF4-FFF2-40B4-BE49-F238E27FC236}">
                  <a16:creationId xmlns:a16="http://schemas.microsoft.com/office/drawing/2014/main" id="{970597A4-4470-2BC7-E24D-19CF44F9EEBD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8637" y="246760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Connections outline">
              <a:extLst>
                <a:ext uri="{FF2B5EF4-FFF2-40B4-BE49-F238E27FC236}">
                  <a16:creationId xmlns:a16="http://schemas.microsoft.com/office/drawing/2014/main" id="{F0651D46-1C8C-AEC5-8975-771495FE186D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5234" y="1556769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onnections outline">
              <a:extLst>
                <a:ext uri="{FF2B5EF4-FFF2-40B4-BE49-F238E27FC236}">
                  <a16:creationId xmlns:a16="http://schemas.microsoft.com/office/drawing/2014/main" id="{375E9BEF-7F46-C485-FE6C-DE4ED0DC13DB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4574" y="42362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onnections outline">
              <a:extLst>
                <a:ext uri="{FF2B5EF4-FFF2-40B4-BE49-F238E27FC236}">
                  <a16:creationId xmlns:a16="http://schemas.microsoft.com/office/drawing/2014/main" id="{7CE99881-A033-8DBB-18F2-599115E9EC2F}"/>
                </a:ext>
              </a:extLst>
            </p:cNvPr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34174" y="366858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onnections outline">
              <a:extLst>
                <a:ext uri="{FF2B5EF4-FFF2-40B4-BE49-F238E27FC236}">
                  <a16:creationId xmlns:a16="http://schemas.microsoft.com/office/drawing/2014/main" id="{9440EDBA-9AE8-38CE-99A5-5A4797F4F92F}"/>
                </a:ext>
              </a:extLst>
            </p:cNvPr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1432" y="274991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Connections outline">
              <a:extLst>
                <a:ext uri="{FF2B5EF4-FFF2-40B4-BE49-F238E27FC236}">
                  <a16:creationId xmlns:a16="http://schemas.microsoft.com/office/drawing/2014/main" id="{74CB1B4A-8CE6-7A86-0ADF-09A687522B11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12040" y="338200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ocial network outline">
              <a:extLst>
                <a:ext uri="{FF2B5EF4-FFF2-40B4-BE49-F238E27FC236}">
                  <a16:creationId xmlns:a16="http://schemas.microsoft.com/office/drawing/2014/main" id="{4E309790-EDB9-989A-5708-14464D60B083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064" y="220642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ocial network outline">
              <a:extLst>
                <a:ext uri="{FF2B5EF4-FFF2-40B4-BE49-F238E27FC236}">
                  <a16:creationId xmlns:a16="http://schemas.microsoft.com/office/drawing/2014/main" id="{05AB5924-4199-1AAF-8E5A-00371C76E219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4050" y="3120548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Social network outline">
              <a:extLst>
                <a:ext uri="{FF2B5EF4-FFF2-40B4-BE49-F238E27FC236}">
                  <a16:creationId xmlns:a16="http://schemas.microsoft.com/office/drawing/2014/main" id="{371AC07D-3C42-2AC6-3D8C-0BD7B802E0C5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1158" y="479258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ocial network outline">
              <a:extLst>
                <a:ext uri="{FF2B5EF4-FFF2-40B4-BE49-F238E27FC236}">
                  <a16:creationId xmlns:a16="http://schemas.microsoft.com/office/drawing/2014/main" id="{17109401-BBE3-15FB-C1AE-B5216CC8795C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94345" y="3944108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ocial network outline">
              <a:extLst>
                <a:ext uri="{FF2B5EF4-FFF2-40B4-BE49-F238E27FC236}">
                  <a16:creationId xmlns:a16="http://schemas.microsoft.com/office/drawing/2014/main" id="{4AF0B03F-2C1E-1006-FC79-2180E35D3C04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2331" y="3463384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Social network outline">
              <a:extLst>
                <a:ext uri="{FF2B5EF4-FFF2-40B4-BE49-F238E27FC236}">
                  <a16:creationId xmlns:a16="http://schemas.microsoft.com/office/drawing/2014/main" id="{EC443809-583C-A34D-115D-77C597B1C570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2040" y="192285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ocial network outline">
              <a:extLst>
                <a:ext uri="{FF2B5EF4-FFF2-40B4-BE49-F238E27FC236}">
                  <a16:creationId xmlns:a16="http://schemas.microsoft.com/office/drawing/2014/main" id="{B7BAE863-1AD2-8D75-D6BB-EFFB9B6E9503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52599" y="1633537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ocial network outline">
              <a:extLst>
                <a:ext uri="{FF2B5EF4-FFF2-40B4-BE49-F238E27FC236}">
                  <a16:creationId xmlns:a16="http://schemas.microsoft.com/office/drawing/2014/main" id="{2D01FB2B-0BE5-72CB-802B-232CCF82D8FC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23939" y="2696087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nections outline">
              <a:extLst>
                <a:ext uri="{FF2B5EF4-FFF2-40B4-BE49-F238E27FC236}">
                  <a16:creationId xmlns:a16="http://schemas.microsoft.com/office/drawing/2014/main" id="{5FC598EC-EFB2-97C3-1CCC-8DC92E17EC22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61145" y="30919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Connections outline">
              <a:extLst>
                <a:ext uri="{FF2B5EF4-FFF2-40B4-BE49-F238E27FC236}">
                  <a16:creationId xmlns:a16="http://schemas.microsoft.com/office/drawing/2014/main" id="{34B20322-4A42-D32B-A7C6-9DDB60A65CA3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3061" y="164856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Connections outline">
              <a:extLst>
                <a:ext uri="{FF2B5EF4-FFF2-40B4-BE49-F238E27FC236}">
                  <a16:creationId xmlns:a16="http://schemas.microsoft.com/office/drawing/2014/main" id="{31AF7A06-584D-8623-25FD-B4A16DDA5A94}"/>
                </a:ext>
              </a:extLst>
            </p:cNvPr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2388" y="2134089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onnections outline">
              <a:extLst>
                <a:ext uri="{FF2B5EF4-FFF2-40B4-BE49-F238E27FC236}">
                  <a16:creationId xmlns:a16="http://schemas.microsoft.com/office/drawing/2014/main" id="{26CD9B2B-6FFA-81AB-64AA-61CDEDB2AEC8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2879" y="472545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Connections outline">
              <a:extLst>
                <a:ext uri="{FF2B5EF4-FFF2-40B4-BE49-F238E27FC236}">
                  <a16:creationId xmlns:a16="http://schemas.microsoft.com/office/drawing/2014/main" id="{EEDDD246-399B-994B-9710-A8E3F123364D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66827" y="5340348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Connections outline">
              <a:extLst>
                <a:ext uri="{FF2B5EF4-FFF2-40B4-BE49-F238E27FC236}">
                  <a16:creationId xmlns:a16="http://schemas.microsoft.com/office/drawing/2014/main" id="{C8F7560C-FFF9-25CA-B32F-96F6AFADAC22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50901" y="4497402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Connections outline">
              <a:extLst>
                <a:ext uri="{FF2B5EF4-FFF2-40B4-BE49-F238E27FC236}">
                  <a16:creationId xmlns:a16="http://schemas.microsoft.com/office/drawing/2014/main" id="{3F981727-9883-DFBE-D3BC-82797A5E6CC1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00229" y="4007446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Connections outline">
              <a:extLst>
                <a:ext uri="{FF2B5EF4-FFF2-40B4-BE49-F238E27FC236}">
                  <a16:creationId xmlns:a16="http://schemas.microsoft.com/office/drawing/2014/main" id="{4B30CF93-45E1-4058-6899-F0D401FBDFE1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057916" y="5065674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Flowchart: Or 29">
            <a:extLst>
              <a:ext uri="{FF2B5EF4-FFF2-40B4-BE49-F238E27FC236}">
                <a16:creationId xmlns:a16="http://schemas.microsoft.com/office/drawing/2014/main" id="{09EAFFC8-1BEB-0955-EC96-B70966AA521D}"/>
              </a:ext>
            </a:extLst>
          </p:cNvPr>
          <p:cNvSpPr/>
          <p:nvPr/>
        </p:nvSpPr>
        <p:spPr>
          <a:xfrm>
            <a:off x="5714628" y="2302999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Flowchart: Or 30">
            <a:extLst>
              <a:ext uri="{FF2B5EF4-FFF2-40B4-BE49-F238E27FC236}">
                <a16:creationId xmlns:a16="http://schemas.microsoft.com/office/drawing/2014/main" id="{A56B26E7-8E25-5EAE-C552-FCF00C574746}"/>
              </a:ext>
            </a:extLst>
          </p:cNvPr>
          <p:cNvSpPr/>
          <p:nvPr/>
        </p:nvSpPr>
        <p:spPr>
          <a:xfrm>
            <a:off x="4105640" y="3801448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Flowchart: Or 31">
            <a:extLst>
              <a:ext uri="{FF2B5EF4-FFF2-40B4-BE49-F238E27FC236}">
                <a16:creationId xmlns:a16="http://schemas.microsoft.com/office/drawing/2014/main" id="{0F852859-6009-8E0D-B609-187C30592751}"/>
              </a:ext>
            </a:extLst>
          </p:cNvPr>
          <p:cNvSpPr/>
          <p:nvPr/>
        </p:nvSpPr>
        <p:spPr>
          <a:xfrm>
            <a:off x="6371166" y="2739937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Flowchart: Or 32">
            <a:extLst>
              <a:ext uri="{FF2B5EF4-FFF2-40B4-BE49-F238E27FC236}">
                <a16:creationId xmlns:a16="http://schemas.microsoft.com/office/drawing/2014/main" id="{15257EE6-C40F-5F72-97DE-383944FE0E6F}"/>
              </a:ext>
            </a:extLst>
          </p:cNvPr>
          <p:cNvSpPr/>
          <p:nvPr/>
        </p:nvSpPr>
        <p:spPr>
          <a:xfrm>
            <a:off x="6707756" y="1602636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Flowchart: Or 33">
            <a:extLst>
              <a:ext uri="{FF2B5EF4-FFF2-40B4-BE49-F238E27FC236}">
                <a16:creationId xmlns:a16="http://schemas.microsoft.com/office/drawing/2014/main" id="{B942A71C-B58C-328B-270A-8427B522F7C9}"/>
              </a:ext>
            </a:extLst>
          </p:cNvPr>
          <p:cNvSpPr/>
          <p:nvPr/>
        </p:nvSpPr>
        <p:spPr>
          <a:xfrm>
            <a:off x="6421843" y="4111333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Flowchart: Or 34">
            <a:extLst>
              <a:ext uri="{FF2B5EF4-FFF2-40B4-BE49-F238E27FC236}">
                <a16:creationId xmlns:a16="http://schemas.microsoft.com/office/drawing/2014/main" id="{12479FE8-3281-2DFF-9666-80BDE43F94B2}"/>
              </a:ext>
            </a:extLst>
          </p:cNvPr>
          <p:cNvSpPr/>
          <p:nvPr/>
        </p:nvSpPr>
        <p:spPr>
          <a:xfrm>
            <a:off x="5229698" y="1929699"/>
            <a:ext cx="335186" cy="317229"/>
          </a:xfrm>
          <a:prstGeom prst="flowChartOr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3F3731-0349-AA73-C9FB-89CA15DFEC7F}"/>
              </a:ext>
            </a:extLst>
          </p:cNvPr>
          <p:cNvSpPr/>
          <p:nvPr/>
        </p:nvSpPr>
        <p:spPr>
          <a:xfrm>
            <a:off x="5183922" y="1909491"/>
            <a:ext cx="401652" cy="388352"/>
          </a:xfrm>
          <a:prstGeom prst="ellipse">
            <a:avLst/>
          </a:prstGeom>
          <a:solidFill>
            <a:srgbClr val="517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E8183B-8531-0E86-FEE6-EE8AD680F54F}"/>
              </a:ext>
            </a:extLst>
          </p:cNvPr>
          <p:cNvSpPr/>
          <p:nvPr/>
        </p:nvSpPr>
        <p:spPr>
          <a:xfrm>
            <a:off x="6660588" y="1549572"/>
            <a:ext cx="401652" cy="388352"/>
          </a:xfrm>
          <a:prstGeom prst="ellipse">
            <a:avLst/>
          </a:prstGeom>
          <a:solidFill>
            <a:srgbClr val="517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04BF98-F570-0081-7911-E68568EFC174}"/>
              </a:ext>
            </a:extLst>
          </p:cNvPr>
          <p:cNvSpPr/>
          <p:nvPr/>
        </p:nvSpPr>
        <p:spPr>
          <a:xfrm>
            <a:off x="5688509" y="2257672"/>
            <a:ext cx="401652" cy="388352"/>
          </a:xfrm>
          <a:prstGeom prst="ellipse">
            <a:avLst/>
          </a:prstGeom>
          <a:solidFill>
            <a:srgbClr val="517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3AF542-884C-4A00-6DC1-0B925B96E6AE}"/>
              </a:ext>
            </a:extLst>
          </p:cNvPr>
          <p:cNvSpPr/>
          <p:nvPr/>
        </p:nvSpPr>
        <p:spPr>
          <a:xfrm>
            <a:off x="6337423" y="2708177"/>
            <a:ext cx="401652" cy="388352"/>
          </a:xfrm>
          <a:prstGeom prst="ellipse">
            <a:avLst/>
          </a:prstGeom>
          <a:solidFill>
            <a:srgbClr val="517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5B7FF58-950D-CA20-8EAF-D380566E7514}"/>
              </a:ext>
            </a:extLst>
          </p:cNvPr>
          <p:cNvSpPr/>
          <p:nvPr/>
        </p:nvSpPr>
        <p:spPr>
          <a:xfrm>
            <a:off x="4072407" y="3765886"/>
            <a:ext cx="401652" cy="388352"/>
          </a:xfrm>
          <a:prstGeom prst="ellipse">
            <a:avLst/>
          </a:prstGeom>
          <a:solidFill>
            <a:srgbClr val="3F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362F0-5B54-4CC3-9284-CFD02D30F3F1}"/>
              </a:ext>
            </a:extLst>
          </p:cNvPr>
          <p:cNvSpPr/>
          <p:nvPr/>
        </p:nvSpPr>
        <p:spPr>
          <a:xfrm>
            <a:off x="6382125" y="4071043"/>
            <a:ext cx="401652" cy="388352"/>
          </a:xfrm>
          <a:prstGeom prst="ellipse">
            <a:avLst/>
          </a:prstGeom>
          <a:solidFill>
            <a:srgbClr val="3F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7266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hat is UX Design and Why Study it?">
            <a:extLst>
              <a:ext uri="{FF2B5EF4-FFF2-40B4-BE49-F238E27FC236}">
                <a16:creationId xmlns:a16="http://schemas.microsoft.com/office/drawing/2014/main" id="{CD72A5C0-0386-CED7-FDF0-FF424FE1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97" y="676376"/>
            <a:ext cx="4002140" cy="266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D62EE1-872B-78B7-6D08-EBDB5447430F}"/>
              </a:ext>
            </a:extLst>
          </p:cNvPr>
          <p:cNvSpPr txBox="1">
            <a:spLocks/>
          </p:cNvSpPr>
          <p:nvPr/>
        </p:nvSpPr>
        <p:spPr>
          <a:xfrm>
            <a:off x="1659118" y="80306"/>
            <a:ext cx="400214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Trump campaign</a:t>
            </a:r>
          </a:p>
        </p:txBody>
      </p:sp>
      <p:pic>
        <p:nvPicPr>
          <p:cNvPr id="6" name="Picture 4" descr="Cambridge Analytica - Wikipedia">
            <a:extLst>
              <a:ext uri="{FF2B5EF4-FFF2-40B4-BE49-F238E27FC236}">
                <a16:creationId xmlns:a16="http://schemas.microsoft.com/office/drawing/2014/main" id="{D70D8A1E-4C0C-0CBB-086F-E8E649F5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118" y="862095"/>
            <a:ext cx="1489316" cy="143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rise of psychological profiling: how Cambridge Analytica was actually  right | by Frank Van De Ven | UX Collective">
            <a:extLst>
              <a:ext uri="{FF2B5EF4-FFF2-40B4-BE49-F238E27FC236}">
                <a16:creationId xmlns:a16="http://schemas.microsoft.com/office/drawing/2014/main" id="{FE8C6A4F-BDA7-F1FD-EB09-8E4224C1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2" y="2488162"/>
            <a:ext cx="4876771" cy="29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cebook Is Weaker Than We Knew - The New York Times">
            <a:extLst>
              <a:ext uri="{FF2B5EF4-FFF2-40B4-BE49-F238E27FC236}">
                <a16:creationId xmlns:a16="http://schemas.microsoft.com/office/drawing/2014/main" id="{14A46B75-76D3-0454-D31B-2E5F279BE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9677" r="9210" b="12190"/>
          <a:stretch/>
        </p:blipFill>
        <p:spPr bwMode="auto">
          <a:xfrm>
            <a:off x="3445963" y="862094"/>
            <a:ext cx="1489316" cy="14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B1CDA2-3D02-2EE2-9C7C-1CD350980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217168"/>
              </p:ext>
            </p:extLst>
          </p:nvPr>
        </p:nvGraphicFramePr>
        <p:xfrm>
          <a:off x="7466029" y="3879347"/>
          <a:ext cx="4517426" cy="1984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6FB0D9-FF4F-92D3-EB10-51D36701AE61}"/>
              </a:ext>
            </a:extLst>
          </p:cNvPr>
          <p:cNvSpPr/>
          <p:nvPr/>
        </p:nvSpPr>
        <p:spPr>
          <a:xfrm>
            <a:off x="47135" y="4390249"/>
            <a:ext cx="8125905" cy="4336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49AC94-BEDD-6C51-AD1C-DA2B4C9CAB22}"/>
              </a:ext>
            </a:extLst>
          </p:cNvPr>
          <p:cNvSpPr/>
          <p:nvPr/>
        </p:nvSpPr>
        <p:spPr>
          <a:xfrm>
            <a:off x="47134" y="3851130"/>
            <a:ext cx="8125905" cy="4336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ED1D5-45C9-A14C-B301-9199D83592B7}"/>
              </a:ext>
            </a:extLst>
          </p:cNvPr>
          <p:cNvSpPr/>
          <p:nvPr/>
        </p:nvSpPr>
        <p:spPr>
          <a:xfrm>
            <a:off x="47135" y="3318514"/>
            <a:ext cx="8125905" cy="4336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9B012-FA4C-9DEE-4E92-53E3B7C3D946}"/>
              </a:ext>
            </a:extLst>
          </p:cNvPr>
          <p:cNvSpPr txBox="1"/>
          <p:nvPr/>
        </p:nvSpPr>
        <p:spPr>
          <a:xfrm>
            <a:off x="1436922" y="5852337"/>
            <a:ext cx="931815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200" lvl="1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80000"/>
            </a:pPr>
            <a:r>
              <a:rPr lang="en-I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“They were whispering bespoke messages in each voter’s ear instead of speaking openly in a town-square and letting people choose whether to listen”.</a:t>
            </a:r>
          </a:p>
        </p:txBody>
      </p:sp>
    </p:spTree>
    <p:extLst>
      <p:ext uri="{BB962C8B-B14F-4D97-AF65-F5344CB8AC3E}">
        <p14:creationId xmlns:p14="http://schemas.microsoft.com/office/powerpoint/2010/main" val="28377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9B26-249B-2683-6BB8-1DA0B31E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078D-C76B-E3EB-86A6-ECEBCF96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5512"/>
            <a:ext cx="9905999" cy="2906975"/>
          </a:xfrm>
        </p:spPr>
        <p:txBody>
          <a:bodyPr/>
          <a:lstStyle/>
          <a:p>
            <a:r>
              <a:rPr lang="en-IE" dirty="0"/>
              <a:t>The peak of being data-driven is using AI. </a:t>
            </a:r>
          </a:p>
          <a:p>
            <a:r>
              <a:rPr lang="en-IE" dirty="0"/>
              <a:t>Note: worth thinking about automated business decisions vs. automated physical processes – we’ll look at both, but it’s worth dwelling on the substantial difference between the benefits/risks each introduce.</a:t>
            </a:r>
          </a:p>
          <a:p>
            <a:r>
              <a:rPr lang="en-IE" dirty="0"/>
              <a:t>Out of control warehouse vs out of control stock market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5175C-5A3A-6EA4-F326-1CE3EF1B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76" y="5407937"/>
            <a:ext cx="679227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4CD9-BCCE-1138-1EF6-5F3BE4D6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History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1AC7-D9F1-8B47-28B9-DE38C445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5031"/>
            <a:ext cx="9905999" cy="3541714"/>
          </a:xfrm>
        </p:spPr>
        <p:txBody>
          <a:bodyPr/>
          <a:lstStyle/>
          <a:p>
            <a:r>
              <a:rPr lang="en-IE" dirty="0"/>
              <a:t>Dartmouth</a:t>
            </a:r>
          </a:p>
          <a:p>
            <a:pPr lvl="1"/>
            <a:r>
              <a:rPr lang="en-IE" dirty="0"/>
              <a:t>2 months summer 1956</a:t>
            </a:r>
          </a:p>
          <a:p>
            <a:pPr lvl="1"/>
            <a:r>
              <a:rPr lang="en-IE" dirty="0"/>
              <a:t>Organised by John McCarthy, mathematics at Princeton, then Dartmouth. </a:t>
            </a:r>
          </a:p>
          <a:p>
            <a:pPr lvl="2"/>
            <a:r>
              <a:rPr lang="en-IE" dirty="0"/>
              <a:t>Experience in psychology and ‘automata theory’ (later: computer science)</a:t>
            </a:r>
          </a:p>
          <a:p>
            <a:pPr lvl="2"/>
            <a:r>
              <a:rPr lang="en-IE" dirty="0"/>
              <a:t>Coined the term ‘artificial intelligence’ to differentiate the vision from similar field ‘cybernetics’.</a:t>
            </a:r>
          </a:p>
          <a:p>
            <a:pPr lvl="1"/>
            <a:r>
              <a:rPr lang="en-IE" dirty="0"/>
              <a:t>Topics to be discussed: natural-language processing, neural networks, machine learning, abstract concepts and reasoning, creativity.</a:t>
            </a:r>
          </a:p>
        </p:txBody>
      </p:sp>
    </p:spTree>
    <p:extLst>
      <p:ext uri="{BB962C8B-B14F-4D97-AF65-F5344CB8AC3E}">
        <p14:creationId xmlns:p14="http://schemas.microsoft.com/office/powerpoint/2010/main" val="348306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tmouth Workshop: The Birthplace Of AI | by Zizu | RLA Academy | Medium">
            <a:extLst>
              <a:ext uri="{FF2B5EF4-FFF2-40B4-BE49-F238E27FC236}">
                <a16:creationId xmlns:a16="http://schemas.microsoft.com/office/drawing/2014/main" id="{49DF3742-F458-D5E9-F817-29463225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6" y="932860"/>
            <a:ext cx="7160220" cy="45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5C407-B243-D1A0-8F4D-94A8EDFDCD3A}"/>
              </a:ext>
            </a:extLst>
          </p:cNvPr>
          <p:cNvSpPr txBox="1"/>
          <p:nvPr/>
        </p:nvSpPr>
        <p:spPr>
          <a:xfrm>
            <a:off x="8252908" y="2799760"/>
            <a:ext cx="3939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Founded AI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Minsky in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McCarthy in Stanford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Simon and Newell in Carnegie Mellon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Rochester in IBM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1190A-53D7-5E47-A293-F248375994BC}"/>
              </a:ext>
            </a:extLst>
          </p:cNvPr>
          <p:cNvSpPr txBox="1"/>
          <p:nvPr/>
        </p:nvSpPr>
        <p:spPr>
          <a:xfrm>
            <a:off x="2437391" y="5601974"/>
            <a:ext cx="774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“a significant advance can be made in one or more of these problems if a carefully selected group of scientists work on it together for a summer”</a:t>
            </a:r>
          </a:p>
        </p:txBody>
      </p:sp>
    </p:spTree>
    <p:extLst>
      <p:ext uri="{BB962C8B-B14F-4D97-AF65-F5344CB8AC3E}">
        <p14:creationId xmlns:p14="http://schemas.microsoft.com/office/powerpoint/2010/main" val="5597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1A06-3827-E2F7-0D6C-5D5964F7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0826"/>
          </a:xfrm>
        </p:spPr>
        <p:txBody>
          <a:bodyPr/>
          <a:lstStyle/>
          <a:p>
            <a:r>
              <a:rPr lang="en-IE" dirty="0"/>
              <a:t>‘Anarchy of methods’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4E41-2A0B-4B3B-7FF3-D0274D6C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09344"/>
            <a:ext cx="9905999" cy="4080204"/>
          </a:xfrm>
        </p:spPr>
        <p:txBody>
          <a:bodyPr>
            <a:normAutofit/>
          </a:bodyPr>
          <a:lstStyle/>
          <a:p>
            <a:r>
              <a:rPr lang="en-IE" dirty="0"/>
              <a:t>Mathematical logic &amp; deductive reasoning (coding logical axioms)</a:t>
            </a:r>
          </a:p>
          <a:p>
            <a:pPr lvl="1"/>
            <a:r>
              <a:rPr lang="en-IE" dirty="0"/>
              <a:t>Approach like the field of mathematics: if we can just distil and encode all the rules of the problems of intelligence, then eventually we’ll have a full picture of intelligence.</a:t>
            </a:r>
          </a:p>
          <a:p>
            <a:r>
              <a:rPr lang="en-IE" dirty="0"/>
              <a:t>Inductive (statistics and probabilities)</a:t>
            </a:r>
          </a:p>
          <a:p>
            <a:r>
              <a:rPr lang="en-IE" dirty="0"/>
              <a:t>Biology/psychology (brain architectures)</a:t>
            </a:r>
          </a:p>
          <a:p>
            <a:endParaRPr lang="en-IE" dirty="0"/>
          </a:p>
          <a:p>
            <a:r>
              <a:rPr lang="en-IE" dirty="0"/>
              <a:t>Can be broadly categorised into ‘symbolic’ and ‘sub-symbolic’ approaches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3587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67609E-71A2-D0C0-12AC-39E50B275464}"/>
              </a:ext>
            </a:extLst>
          </p:cNvPr>
          <p:cNvSpPr/>
          <p:nvPr/>
        </p:nvSpPr>
        <p:spPr>
          <a:xfrm>
            <a:off x="956441" y="1566040"/>
            <a:ext cx="1252044" cy="43933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dirty="0"/>
          </a:p>
          <a:p>
            <a:pPr algn="ctr"/>
            <a:r>
              <a:rPr lang="en-IE" dirty="0"/>
              <a:t>Data Sources &amp; Discovery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51F7E-F977-9320-9E69-1FE6F79E2036}"/>
              </a:ext>
            </a:extLst>
          </p:cNvPr>
          <p:cNvSpPr/>
          <p:nvPr/>
        </p:nvSpPr>
        <p:spPr>
          <a:xfrm>
            <a:off x="3509148" y="1587061"/>
            <a:ext cx="1103588" cy="3605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dirty="0"/>
          </a:p>
          <a:p>
            <a:pPr algn="ctr"/>
            <a:endParaRPr lang="en-IE" dirty="0"/>
          </a:p>
          <a:p>
            <a:pPr algn="ctr"/>
            <a:r>
              <a:rPr lang="en-IE" dirty="0"/>
              <a:t>Storage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65D7F0-44AB-40A8-8EF5-64FAFB4697A6}"/>
              </a:ext>
            </a:extLst>
          </p:cNvPr>
          <p:cNvSpPr/>
          <p:nvPr/>
        </p:nvSpPr>
        <p:spPr>
          <a:xfrm>
            <a:off x="4908335" y="1566041"/>
            <a:ext cx="3247694" cy="24278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Analytics/Reporting</a:t>
            </a:r>
          </a:p>
          <a:p>
            <a:pPr algn="ctr"/>
            <a:r>
              <a:rPr lang="en-IE" dirty="0"/>
              <a:t>Layer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669842-9ADA-70EC-B2A9-E53519BAA4E8}"/>
              </a:ext>
            </a:extLst>
          </p:cNvPr>
          <p:cNvSpPr/>
          <p:nvPr/>
        </p:nvSpPr>
        <p:spPr>
          <a:xfrm>
            <a:off x="8324197" y="1566042"/>
            <a:ext cx="1655374" cy="24278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Business Functions (Consumption)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6568A5-38F2-1D14-C898-ADEFB3EEA41C}"/>
              </a:ext>
            </a:extLst>
          </p:cNvPr>
          <p:cNvSpPr/>
          <p:nvPr/>
        </p:nvSpPr>
        <p:spPr>
          <a:xfrm>
            <a:off x="10150367" y="1566040"/>
            <a:ext cx="1337440" cy="43933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Business Objectives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8D1F5B-F1FA-4376-9543-EBFE40E39B67}"/>
              </a:ext>
            </a:extLst>
          </p:cNvPr>
          <p:cNvSpPr/>
          <p:nvPr/>
        </p:nvSpPr>
        <p:spPr>
          <a:xfrm>
            <a:off x="4908333" y="4424855"/>
            <a:ext cx="5071237" cy="1534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AI Layer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7BFDFA-0D42-B71A-2BB6-0492527B9EA6}"/>
              </a:ext>
            </a:extLst>
          </p:cNvPr>
          <p:cNvSpPr/>
          <p:nvPr/>
        </p:nvSpPr>
        <p:spPr>
          <a:xfrm>
            <a:off x="956441" y="6164315"/>
            <a:ext cx="9175529" cy="63587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Data Management Layer (Governance &amp; Security)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FDAA12-BFAC-5ADD-7111-EA449F652D2A}"/>
              </a:ext>
            </a:extLst>
          </p:cNvPr>
          <p:cNvSpPr/>
          <p:nvPr/>
        </p:nvSpPr>
        <p:spPr>
          <a:xfrm>
            <a:off x="2286005" y="1587061"/>
            <a:ext cx="1145623" cy="43933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dirty="0"/>
          </a:p>
          <a:p>
            <a:pPr algn="ctr"/>
            <a:endParaRPr lang="en-IE" dirty="0"/>
          </a:p>
          <a:p>
            <a:pPr algn="ctr"/>
            <a:r>
              <a:rPr lang="en-IE" dirty="0"/>
              <a:t>Data Ingestion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EAA23-A90D-541F-AE9F-24EDAE6D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" y="2970013"/>
            <a:ext cx="4138220" cy="2109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690C7D-FFFA-F891-6AD3-FDF5EFC2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168" y="1895090"/>
            <a:ext cx="4092568" cy="191682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B7E7B4-B1A7-2FB7-8B34-0D7909AF84B4}"/>
              </a:ext>
            </a:extLst>
          </p:cNvPr>
          <p:cNvSpPr/>
          <p:nvPr/>
        </p:nvSpPr>
        <p:spPr>
          <a:xfrm>
            <a:off x="6729251" y="3247696"/>
            <a:ext cx="2402929" cy="17604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dirty="0"/>
              <a:t>Analytic operating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5DDFEA-EBED-EFDB-A20E-C1B409FCBD03}"/>
              </a:ext>
            </a:extLst>
          </p:cNvPr>
          <p:cNvSpPr/>
          <p:nvPr/>
        </p:nvSpPr>
        <p:spPr>
          <a:xfrm>
            <a:off x="8996198" y="1865586"/>
            <a:ext cx="2137542" cy="4834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Data Literacy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C82D0F-E60D-4935-6074-F7E9943C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024" y="3920359"/>
            <a:ext cx="2033264" cy="1014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D15A2-D459-C516-C0C6-9913A93A6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656" y="5885788"/>
            <a:ext cx="1277087" cy="895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26899-4506-157F-FF98-366772F1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9331"/>
            <a:ext cx="9905998" cy="705785"/>
          </a:xfrm>
        </p:spPr>
        <p:txBody>
          <a:bodyPr/>
          <a:lstStyle/>
          <a:p>
            <a:r>
              <a:rPr lang="en-IE" dirty="0"/>
              <a:t>data strategy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96DB65-AA98-E41C-C3B6-ABCA73027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4224" y="1912127"/>
            <a:ext cx="884379" cy="3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6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A863D-C0D4-0533-C68A-201993C1D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6" y="580940"/>
            <a:ext cx="4649783" cy="493715"/>
          </a:xfrm>
        </p:spPr>
        <p:txBody>
          <a:bodyPr>
            <a:noAutofit/>
          </a:bodyPr>
          <a:lstStyle/>
          <a:p>
            <a:pPr algn="ctr"/>
            <a:r>
              <a:rPr lang="en-IE" sz="3600" dirty="0"/>
              <a:t>Symbolic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36E72-DF35-BBA1-CDC7-3FB1F83A9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423447"/>
            <a:ext cx="4878391" cy="5128182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Inspired by mathematical logic</a:t>
            </a:r>
          </a:p>
          <a:p>
            <a:r>
              <a:rPr lang="en-IE" dirty="0"/>
              <a:t>Words and phrases (Symbols)</a:t>
            </a:r>
          </a:p>
          <a:p>
            <a:r>
              <a:rPr lang="en-IE" dirty="0"/>
              <a:t>+ Rules</a:t>
            </a:r>
          </a:p>
          <a:p>
            <a:r>
              <a:rPr lang="en-IE" dirty="0"/>
              <a:t>E.g., GPS (General Problem Solver)</a:t>
            </a:r>
          </a:p>
          <a:p>
            <a:pPr lvl="1"/>
            <a:r>
              <a:rPr lang="en-IE" dirty="0"/>
              <a:t>Herbert Simon and Allen Newell</a:t>
            </a:r>
          </a:p>
          <a:p>
            <a:pPr lvl="1"/>
            <a:r>
              <a:rPr lang="en-IE" dirty="0"/>
              <a:t>Mimicking thought processes</a:t>
            </a:r>
          </a:p>
          <a:p>
            <a:pPr lvl="1"/>
            <a:r>
              <a:rPr lang="en-IE" dirty="0"/>
              <a:t>Current state and Desired state</a:t>
            </a:r>
          </a:p>
          <a:p>
            <a:r>
              <a:rPr lang="en-IE" dirty="0"/>
              <a:t>Persisted for ~30 years – ‘expert systems’</a:t>
            </a:r>
          </a:p>
          <a:p>
            <a:r>
              <a:rPr lang="en-IE" dirty="0"/>
              <a:t>Advantage for low memory/un-networked machines. Small datasets and only encoding the rules.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C8ECE5-8ACA-08EF-661A-96D59E44A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95" y="580939"/>
            <a:ext cx="4646602" cy="493715"/>
          </a:xfrm>
        </p:spPr>
        <p:txBody>
          <a:bodyPr>
            <a:noAutofit/>
          </a:bodyPr>
          <a:lstStyle/>
          <a:p>
            <a:pPr algn="ctr"/>
            <a:r>
              <a:rPr lang="en-IE" sz="3600" dirty="0"/>
              <a:t>Sub-symbolic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385DCC-70F3-D64F-C9A0-461E3D15A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423447"/>
            <a:ext cx="5375636" cy="5128182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Inspired by neuroscience</a:t>
            </a:r>
          </a:p>
          <a:p>
            <a:r>
              <a:rPr lang="en-IE" dirty="0"/>
              <a:t>‘capture the unconscious thought processes underlying what some have called fast perception, such as recognizing faces or identifying spoken words’ – Mitchel, p12</a:t>
            </a:r>
          </a:p>
          <a:p>
            <a:r>
              <a:rPr lang="en-IE" dirty="0"/>
              <a:t>E.g., ‘perceptron’ (late 1950s)</a:t>
            </a:r>
          </a:p>
          <a:p>
            <a:pPr lvl="1"/>
            <a:r>
              <a:rPr lang="en-IE" dirty="0"/>
              <a:t>Frank Rosenblatt (psychologist)</a:t>
            </a:r>
          </a:p>
          <a:p>
            <a:r>
              <a:rPr lang="en-IE" dirty="0"/>
              <a:t>Later developed into deep neural networks</a:t>
            </a:r>
          </a:p>
          <a:p>
            <a:r>
              <a:rPr lang="en-IE" sz="1700" dirty="0"/>
              <a:t>Minsky and </a:t>
            </a:r>
            <a:r>
              <a:rPr lang="en-IE" sz="1700" dirty="0" err="1"/>
              <a:t>Papert</a:t>
            </a:r>
            <a:r>
              <a:rPr lang="en-IE" sz="1700" dirty="0"/>
              <a:t> (Stanford colleague) wrote a book to critique – proposed the multi-layer solution which would lead to deep neural networks years later, but deterred anyone from working on/funding it through some negative speculation</a:t>
            </a:r>
          </a:p>
        </p:txBody>
      </p:sp>
      <p:pic>
        <p:nvPicPr>
          <p:cNvPr id="10" name="Graphic 9" descr="Network diagram outline">
            <a:extLst>
              <a:ext uri="{FF2B5EF4-FFF2-40B4-BE49-F238E27FC236}">
                <a16:creationId xmlns:a16="http://schemas.microsoft.com/office/drawing/2014/main" id="{B6B4D6C0-5A57-30EF-E2F6-184D0DF4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4495" y="334020"/>
            <a:ext cx="914400" cy="914400"/>
          </a:xfrm>
          <a:prstGeom prst="rect">
            <a:avLst/>
          </a:prstGeom>
        </p:spPr>
      </p:pic>
      <p:pic>
        <p:nvPicPr>
          <p:cNvPr id="12" name="Graphic 11" descr="Web design outline">
            <a:extLst>
              <a:ext uri="{FF2B5EF4-FFF2-40B4-BE49-F238E27FC236}">
                <a16:creationId xmlns:a16="http://schemas.microsoft.com/office/drawing/2014/main" id="{C0214F04-18C0-ABC7-4D3A-07B889D66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7303" y="298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96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5CDCE98-6607-D30B-671E-A17F22D9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IE" dirty="0"/>
              <a:t>Ai winter</a:t>
            </a:r>
          </a:p>
        </p:txBody>
      </p:sp>
      <p:pic>
        <p:nvPicPr>
          <p:cNvPr id="9" name="Picture 8" descr="Snow on a door">
            <a:extLst>
              <a:ext uri="{FF2B5EF4-FFF2-40B4-BE49-F238E27FC236}">
                <a16:creationId xmlns:a16="http://schemas.microsoft.com/office/drawing/2014/main" id="{3472A2CC-E084-4962-0CD8-46E123EFE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r="28508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55C144-933E-635F-2CA5-552E0897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E" dirty="0"/>
              <a:t>Up until mid-1970s: had been driving ahead with symbolic and ‘expert’ systems</a:t>
            </a:r>
            <a:endParaRPr lang="en-IE"/>
          </a:p>
          <a:p>
            <a:pPr>
              <a:lnSpc>
                <a:spcPct val="110000"/>
              </a:lnSpc>
            </a:pPr>
            <a:r>
              <a:rPr lang="en-IE" dirty="0"/>
              <a:t>IBM even shutdown their AI lab out of fears of automation</a:t>
            </a:r>
            <a:endParaRPr lang="en-IE"/>
          </a:p>
          <a:p>
            <a:pPr lvl="1">
              <a:lnSpc>
                <a:spcPct val="110000"/>
              </a:lnSpc>
            </a:pPr>
            <a:r>
              <a:rPr lang="en-IE" dirty="0"/>
              <a:t>“Computers can only do what they are programmed to do” – reinforced the idea of structural programming as the only paradigm. </a:t>
            </a:r>
            <a:endParaRPr lang="en-IE"/>
          </a:p>
          <a:p>
            <a:pPr>
              <a:lnSpc>
                <a:spcPct val="110000"/>
              </a:lnSpc>
            </a:pPr>
            <a:r>
              <a:rPr lang="en-IE" dirty="0"/>
              <a:t>Promised breakthroughs had not materialised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406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3C7B-B236-DEDF-F19F-12CA1770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Brief AI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901A-5EA9-32A2-94A1-011A504B7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Small AI summer in the 80s, but was short-lived (partly due to oil crisis but mostly just technology not quite there yet).</a:t>
            </a:r>
          </a:p>
          <a:p>
            <a:r>
              <a:rPr lang="en-IE" dirty="0"/>
              <a:t>‘When I got out of graduate school in 1990, the field was in one of its winters and had garnered such a bad image that I was even advised to leave the term ‘artificial intelligence’ off my job applications’ p.26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0845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5" name="Rectangle 184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43D040-095A-D152-DE6F-535E0997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where are we now?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 </a:t>
            </a:r>
          </a:p>
        </p:txBody>
      </p:sp>
      <p:pic>
        <p:nvPicPr>
          <p:cNvPr id="8" name="Picture 7" descr="Green leaves bathed in sunlight">
            <a:extLst>
              <a:ext uri="{FF2B5EF4-FFF2-40B4-BE49-F238E27FC236}">
                <a16:creationId xmlns:a16="http://schemas.microsoft.com/office/drawing/2014/main" id="{DE5A6475-EF06-1B12-F612-398264DE71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0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9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0000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B592-229B-761A-0310-A5E83698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46374"/>
            <a:ext cx="9905999" cy="5260157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“The question of whether machines can think is about as relevant as the question of whether submarines can swim” – </a:t>
            </a:r>
            <a:r>
              <a:rPr lang="en-IE" dirty="0" err="1"/>
              <a:t>Edsger</a:t>
            </a:r>
            <a:r>
              <a:rPr lang="en-IE" dirty="0"/>
              <a:t> Dijkstra</a:t>
            </a:r>
          </a:p>
          <a:p>
            <a:r>
              <a:rPr lang="en-IE" dirty="0"/>
              <a:t>Bit more fragmented – people aren’t working on general AGI architectures anymore, they are working on specific problems with purpose-built systems (mostly because AI is commercially funded rather than research/state funded now – developments are aligned with commercial goals and targets are more narrow and well-defined).</a:t>
            </a:r>
          </a:p>
          <a:p>
            <a:r>
              <a:rPr lang="en-IE" dirty="0"/>
              <a:t>More brute-brute force than elegant/reductive algorithms that capture the essence of general intelligence</a:t>
            </a:r>
          </a:p>
          <a:p>
            <a:pPr lvl="1"/>
            <a:r>
              <a:rPr lang="en-IE" dirty="0"/>
              <a:t>E.g., Transformer based neural net GPT-3 still needs 45TB of data.</a:t>
            </a:r>
          </a:p>
          <a:p>
            <a:r>
              <a:rPr lang="en-IE" dirty="0"/>
              <a:t>Two systems where AI is being built:</a:t>
            </a:r>
          </a:p>
          <a:p>
            <a:pPr lvl="1"/>
            <a:r>
              <a:rPr lang="en-IE" dirty="0"/>
              <a:t>KNOWLEDGE: Synthetic intellects: all about knowing everything (huge data sets, different types of data from the web and computer networks)</a:t>
            </a:r>
          </a:p>
          <a:p>
            <a:pPr lvl="1"/>
            <a:r>
              <a:rPr lang="en-IE" dirty="0"/>
              <a:t>ROBOTS: ‘Forged laborers’ (Kaplan) or Disembodied AI: more like ‘smart environments’. Sensors and actuators everywhere (actuator could be you – e.g., driving with Google Maps).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204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5" name="Group 3184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86" name="Rectangle 318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996C60-58C2-A43D-A930-88D7F5F9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Creating value from big data</a:t>
            </a:r>
          </a:p>
        </p:txBody>
      </p:sp>
      <p:pic>
        <p:nvPicPr>
          <p:cNvPr id="3074" name="Picture 2" descr="Taking the Pain Out of Buying and Selling Data">
            <a:extLst>
              <a:ext uri="{FF2B5EF4-FFF2-40B4-BE49-F238E27FC236}">
                <a16:creationId xmlns:a16="http://schemas.microsoft.com/office/drawing/2014/main" id="{62F90D56-1846-B78F-FCEF-F09A90B3F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7" r="26756" b="-1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190" name="Rectangle 318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9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3" name="Rectangle 319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9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2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3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5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6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7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8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0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1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2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3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4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5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6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7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8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9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0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1" name="Rectangle 3210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12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3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4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5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6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7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8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9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0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1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2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3" name="Rectangle 3222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24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5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6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7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8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9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0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1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2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3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4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5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6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305AF-D9CD-0FDF-C446-F344C746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/>
              <a:t>Two options for generating value from Big Data</a:t>
            </a:r>
          </a:p>
        </p:txBody>
      </p:sp>
    </p:spTree>
    <p:extLst>
      <p:ext uri="{BB962C8B-B14F-4D97-AF65-F5344CB8AC3E}">
        <p14:creationId xmlns:p14="http://schemas.microsoft.com/office/powerpoint/2010/main" val="118631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3" name="Rectangle 410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4" name="Rectangle 410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3A6B96-1FBA-26DC-4F3B-705ED047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IE" sz="3200">
                <a:solidFill>
                  <a:srgbClr val="FFFFFF"/>
                </a:solidFill>
              </a:rPr>
              <a:t>1</a:t>
            </a:r>
            <a:r>
              <a:rPr lang="en-IE" sz="3200" baseline="30000">
                <a:solidFill>
                  <a:srgbClr val="FFFFFF"/>
                </a:solidFill>
              </a:rPr>
              <a:t>st</a:t>
            </a:r>
            <a:r>
              <a:rPr lang="en-IE" sz="3200">
                <a:solidFill>
                  <a:srgbClr val="FFFFFF"/>
                </a:solidFill>
              </a:rPr>
              <a:t> option: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4CD2-1BF3-5DA1-7403-B505FE9C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65" y="1985504"/>
            <a:ext cx="3235576" cy="3957302"/>
          </a:xfrm>
        </p:spPr>
        <p:txBody>
          <a:bodyPr>
            <a:normAutofit/>
          </a:bodyPr>
          <a:lstStyle/>
          <a:p>
            <a:r>
              <a:rPr lang="en-IE" sz="2800" dirty="0">
                <a:solidFill>
                  <a:srgbClr val="FFFFFF"/>
                </a:solidFill>
              </a:rPr>
              <a:t>Sell it. </a:t>
            </a:r>
          </a:p>
          <a:p>
            <a:r>
              <a:rPr lang="en-IE" sz="2800" dirty="0">
                <a:solidFill>
                  <a:srgbClr val="FFFFFF"/>
                </a:solidFill>
              </a:rPr>
              <a:t>Now it’s someone else’s problem</a:t>
            </a:r>
          </a:p>
          <a:p>
            <a:r>
              <a:rPr lang="en-IE" sz="2800" dirty="0">
                <a:solidFill>
                  <a:srgbClr val="FFFFFF"/>
                </a:solidFill>
              </a:rPr>
              <a:t>I don’t know, buy a yacht or something</a:t>
            </a:r>
          </a:p>
        </p:txBody>
      </p:sp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1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1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2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2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98" name="Picture 2" descr="Make it rain cash: The Weather Channel snags Weather Underground for an  undisclosed sum | VentureBeat">
            <a:extLst>
              <a:ext uri="{FF2B5EF4-FFF2-40B4-BE49-F238E27FC236}">
                <a16:creationId xmlns:a16="http://schemas.microsoft.com/office/drawing/2014/main" id="{83EF9DAA-009C-5620-43D3-210FD4AB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137" y="-47666"/>
            <a:ext cx="7966912" cy="689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59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4" name="Group 5193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195" name="Rectangle 5194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96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333E95-EDD3-F558-DA6E-B62945D5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IE"/>
              <a:t>2</a:t>
            </a:r>
            <a:r>
              <a:rPr lang="en-IE" baseline="30000"/>
              <a:t>nd</a:t>
            </a:r>
            <a:r>
              <a:rPr lang="en-IE"/>
              <a:t> option</a:t>
            </a:r>
          </a:p>
        </p:txBody>
      </p:sp>
      <p:pic>
        <p:nvPicPr>
          <p:cNvPr id="5124" name="Picture 4" descr="Premium Photo | Debugging is no easy task cropped shot of a young  businessman looking stressed while coding late in the office">
            <a:extLst>
              <a:ext uri="{FF2B5EF4-FFF2-40B4-BE49-F238E27FC236}">
                <a16:creationId xmlns:a16="http://schemas.microsoft.com/office/drawing/2014/main" id="{B0670439-F67E-D096-165D-05A5AD90F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0" r="9311" b="-1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98" name="Group 5197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99" name="Rectangle 5198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0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1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2" name="Rectangle 5201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3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4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5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6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7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8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9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0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1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2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3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4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5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6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7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8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9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0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1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2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3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4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5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6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7" name="Rectangle 5226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28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9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0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1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2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3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4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5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6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7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8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9" name="Rectangle 5238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40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1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2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3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4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5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6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7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8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9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0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1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2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A91F-F27B-0E37-2906-C69E8347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IE" dirty="0"/>
              <a:t>Use it</a:t>
            </a:r>
          </a:p>
          <a:p>
            <a:r>
              <a:rPr lang="en-IE" dirty="0"/>
              <a:t>You fool, you should have just sold it</a:t>
            </a:r>
          </a:p>
          <a:p>
            <a:r>
              <a:rPr lang="en-IE" dirty="0"/>
              <a:t>You could be on a yacht right now</a:t>
            </a:r>
          </a:p>
        </p:txBody>
      </p:sp>
    </p:spTree>
    <p:extLst>
      <p:ext uri="{BB962C8B-B14F-4D97-AF65-F5344CB8AC3E}">
        <p14:creationId xmlns:p14="http://schemas.microsoft.com/office/powerpoint/2010/main" val="376123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BA33-BB8E-96F6-81BB-501D4EC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70" y="536222"/>
            <a:ext cx="10398482" cy="1478570"/>
          </a:xfrm>
        </p:spPr>
        <p:txBody>
          <a:bodyPr/>
          <a:lstStyle/>
          <a:p>
            <a:r>
              <a:rPr lang="en-IE" dirty="0"/>
              <a:t>Limitations of traditional analytical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E937-3F0D-2E46-53F6-1FB3ACF1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7626"/>
            <a:ext cx="9905999" cy="3893575"/>
          </a:xfrm>
        </p:spPr>
        <p:txBody>
          <a:bodyPr/>
          <a:lstStyle/>
          <a:p>
            <a:r>
              <a:rPr lang="en-IE" dirty="0"/>
              <a:t>The old adage: “You can’t manage what you can’t measure”</a:t>
            </a:r>
          </a:p>
          <a:p>
            <a:r>
              <a:rPr lang="en-IE" dirty="0"/>
              <a:t>But what if measuring isn’t the point any more? </a:t>
            </a:r>
          </a:p>
          <a:p>
            <a:pPr lvl="1"/>
            <a:r>
              <a:rPr lang="en-IE" dirty="0"/>
              <a:t>E.g., ‘check phone every 12 minutes’ misses all the valuable insight you would get from a day view or combining it with other data.</a:t>
            </a:r>
          </a:p>
          <a:p>
            <a:pPr lvl="1"/>
            <a:r>
              <a:rPr lang="en-IE" dirty="0"/>
              <a:t>And that’s not even ‘Big’ data.</a:t>
            </a:r>
          </a:p>
          <a:p>
            <a:pPr lvl="1"/>
            <a:r>
              <a:rPr lang="en-IE" dirty="0"/>
              <a:t>What would you do if you had phone-checking data streaming in constantly 24/7? </a:t>
            </a:r>
          </a:p>
        </p:txBody>
      </p:sp>
    </p:spTree>
    <p:extLst>
      <p:ext uri="{BB962C8B-B14F-4D97-AF65-F5344CB8AC3E}">
        <p14:creationId xmlns:p14="http://schemas.microsoft.com/office/powerpoint/2010/main" val="371735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B877A8A-2062-1D5E-B1EB-FD3B6BCD30DA}"/>
              </a:ext>
            </a:extLst>
          </p:cNvPr>
          <p:cNvSpPr txBox="1">
            <a:spLocks/>
          </p:cNvSpPr>
          <p:nvPr/>
        </p:nvSpPr>
        <p:spPr>
          <a:xfrm>
            <a:off x="782402" y="614129"/>
            <a:ext cx="10627195" cy="2466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600" dirty="0"/>
              <a:t>It’s Friday evening and you and your friend are getting a pizza. You both like the same toppings, and would be willing to share (as long as they strictly keep to their side, the chancers). </a:t>
            </a:r>
          </a:p>
          <a:p>
            <a:r>
              <a:rPr lang="en-IE" sz="1600" dirty="0"/>
              <a:t>You’re exceptionally hungry, you just want as much pizza as you can get.</a:t>
            </a:r>
          </a:p>
          <a:p>
            <a:r>
              <a:rPr lang="en-IE" sz="1600" dirty="0"/>
              <a:t>Your options are: get an 18 inch and share it, or they have a deal where you can get two 12 inch pizzas for the same price.</a:t>
            </a:r>
          </a:p>
          <a:p>
            <a:r>
              <a:rPr lang="en-IE" sz="1600" dirty="0"/>
              <a:t>Before you can fully think it through you’re at the counter. You need to act soon. Your friend is becoming hangry, you don’t have much time. Which do you choose?</a:t>
            </a:r>
          </a:p>
          <a:p>
            <a:endParaRPr lang="en-IE" sz="1600" dirty="0"/>
          </a:p>
        </p:txBody>
      </p:sp>
      <p:pic>
        <p:nvPicPr>
          <p:cNvPr id="5" name="Picture 2" descr="Caramico">
            <a:extLst>
              <a:ext uri="{FF2B5EF4-FFF2-40B4-BE49-F238E27FC236}">
                <a16:creationId xmlns:a16="http://schemas.microsoft.com/office/drawing/2014/main" id="{5E0131C3-EC00-DF88-5F22-18B98224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03" y="3776995"/>
            <a:ext cx="4895850" cy="195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86BD4-DA5E-E90F-DC09-30B8D0EB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9" y="3074825"/>
            <a:ext cx="3174471" cy="33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2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9C6D92-1970-7536-5F4B-22A38C04416A}"/>
              </a:ext>
            </a:extLst>
          </p:cNvPr>
          <p:cNvSpPr/>
          <p:nvPr/>
        </p:nvSpPr>
        <p:spPr>
          <a:xfrm>
            <a:off x="628650" y="1047750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981A48-1811-0417-FC1E-F12B74E77BBD}"/>
              </a:ext>
            </a:extLst>
          </p:cNvPr>
          <p:cNvSpPr/>
          <p:nvPr/>
        </p:nvSpPr>
        <p:spPr>
          <a:xfrm>
            <a:off x="332422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28334-A233-8BF8-DE63-D1D9B97EC66A}"/>
              </a:ext>
            </a:extLst>
          </p:cNvPr>
          <p:cNvSpPr/>
          <p:nvPr/>
        </p:nvSpPr>
        <p:spPr>
          <a:xfrm>
            <a:off x="6019800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2400" dirty="0">
                <a:solidFill>
                  <a:srgbClr val="FFFFFF"/>
                </a:solidFill>
                <a:latin typeface="Calibri" panose="020F0502020204030204"/>
              </a:rPr>
              <a:t>KNOWLEDGE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8D1C99-E4E6-C1D8-8404-BD845FBCD846}"/>
              </a:ext>
            </a:extLst>
          </p:cNvPr>
          <p:cNvSpPr/>
          <p:nvPr/>
        </p:nvSpPr>
        <p:spPr>
          <a:xfrm>
            <a:off x="8715375" y="1047749"/>
            <a:ext cx="2476500" cy="11906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WISDOM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9E19FC-FE91-837A-EAC5-290ADE92220E}"/>
              </a:ext>
            </a:extLst>
          </p:cNvPr>
          <p:cNvSpPr/>
          <p:nvPr/>
        </p:nvSpPr>
        <p:spPr>
          <a:xfrm>
            <a:off x="579822" y="2387495"/>
            <a:ext cx="2548732" cy="33599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 or 2 x 12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>
              <a:solidFill>
                <a:srgbClr val="FFFF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</a:t>
            </a:r>
            <a:r>
              <a:rPr kumimoji="0" lang="el-G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π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>
              <a:solidFill>
                <a:srgbClr val="FFFF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DC0D9-E5E6-5B74-8FD8-47165BCB20CE}"/>
              </a:ext>
            </a:extLst>
          </p:cNvPr>
          <p:cNvSpPr/>
          <p:nvPr/>
        </p:nvSpPr>
        <p:spPr>
          <a:xfrm>
            <a:off x="3318669" y="2371170"/>
            <a:ext cx="2548732" cy="33599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254 square inches vs </a:t>
            </a: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x 113 square inches</a:t>
            </a: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7F0F32-5CEB-09C0-EB1D-D43EF3563511}"/>
              </a:ext>
            </a:extLst>
          </p:cNvPr>
          <p:cNvSpPr/>
          <p:nvPr/>
        </p:nvSpPr>
        <p:spPr>
          <a:xfrm>
            <a:off x="5976528" y="2387495"/>
            <a:ext cx="2548732" cy="33599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solidFill>
                  <a:srgbClr val="FFFFFF"/>
                </a:solidFill>
                <a:latin typeface="Calibri" panose="020F0502020204030204"/>
              </a:rPr>
              <a:t>O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 18 inch has more pizza than two 12 inches combined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>
              <a:solidFill>
                <a:srgbClr val="FFFF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AF6D6E-8428-B6B3-5246-B0C4D5E969F2}"/>
              </a:ext>
            </a:extLst>
          </p:cNvPr>
          <p:cNvSpPr/>
          <p:nvPr/>
        </p:nvSpPr>
        <p:spPr>
          <a:xfrm>
            <a:off x="8674071" y="2371170"/>
            <a:ext cx="2548732" cy="33599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Orders 18 inch pizza</a:t>
            </a: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34" descr="jesse-pinkman-science-640x652-copy - The Knights of Unity">
            <a:extLst>
              <a:ext uri="{FF2B5EF4-FFF2-40B4-BE49-F238E27FC236}">
                <a16:creationId xmlns:a16="http://schemas.microsoft.com/office/drawing/2014/main" id="{7FEBB7C1-0DA8-9F2E-754E-CA4BA5E7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23" y="4217868"/>
            <a:ext cx="1478346" cy="13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Ahh les maths - Meme by enissay :) Memedroid">
            <a:extLst>
              <a:ext uri="{FF2B5EF4-FFF2-40B4-BE49-F238E27FC236}">
                <a16:creationId xmlns:a16="http://schemas.microsoft.com/office/drawing/2014/main" id="{607361AF-77D9-0353-B4DD-33A85629D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t="54120" r="1849" b="3213"/>
          <a:stretch/>
        </p:blipFill>
        <p:spPr bwMode="auto">
          <a:xfrm>
            <a:off x="852114" y="4294881"/>
            <a:ext cx="2029571" cy="13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Math Lady / Confused Lady | Know Your Meme">
            <a:extLst>
              <a:ext uri="{FF2B5EF4-FFF2-40B4-BE49-F238E27FC236}">
                <a16:creationId xmlns:a16="http://schemas.microsoft.com/office/drawing/2014/main" id="{2551A3F4-750B-BE51-1FA8-6511EF454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 bwMode="auto">
          <a:xfrm>
            <a:off x="3570657" y="4294881"/>
            <a:ext cx="2178980" cy="13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Quantitative Methods of Policy Analysis, Syllabus 2019 – Roger Pielke Jr.">
            <a:extLst>
              <a:ext uri="{FF2B5EF4-FFF2-40B4-BE49-F238E27FC236}">
                <a16:creationId xmlns:a16="http://schemas.microsoft.com/office/drawing/2014/main" id="{2E6A30A1-2CBA-DBE4-34A3-6BA2DE2C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97" y="4474691"/>
            <a:ext cx="22669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7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2C48B-D234-3E69-4465-287718572A72}"/>
              </a:ext>
            </a:extLst>
          </p:cNvPr>
          <p:cNvSpPr txBox="1"/>
          <p:nvPr/>
        </p:nvSpPr>
        <p:spPr>
          <a:xfrm>
            <a:off x="2165221" y="2992897"/>
            <a:ext cx="37745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Data-Informed: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“Too many companies think data should be their only guide and wind up </a:t>
            </a:r>
            <a:r>
              <a:rPr kumimoji="0" lang="en-IE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over-optimizing small things </a:t>
            </a:r>
            <a:r>
              <a:rPr kumimoji="0" lang="en-IE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rather than </a:t>
            </a:r>
            <a:r>
              <a:rPr kumimoji="0" lang="en-IE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developing a bigger product vision</a:t>
            </a: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unito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“This means you can’t relegate all data-related tasks to a single product manager or data scientist. On the contrary, it makes it even more important that </a:t>
            </a:r>
            <a:r>
              <a:rPr kumimoji="0" lang="en-IE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every</a:t>
            </a: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unito Sans"/>
                <a:ea typeface="+mn-ea"/>
                <a:cs typeface="+mn-cs"/>
              </a:rPr>
              <a:t> member of your team be fluent with data”.</a:t>
            </a:r>
            <a:endParaRPr kumimoji="0" lang="en-I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Reeds, Inc Wants Democratic-Free Zone - Corporate Governance">
            <a:extLst>
              <a:ext uri="{FF2B5EF4-FFF2-40B4-BE49-F238E27FC236}">
                <a16:creationId xmlns:a16="http://schemas.microsoft.com/office/drawing/2014/main" id="{CCC65F8C-3709-F40B-CD0B-7A284EAC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28" y="2992897"/>
            <a:ext cx="3192823" cy="341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84B806-B994-2022-B94C-F3C706C059E2}"/>
              </a:ext>
            </a:extLst>
          </p:cNvPr>
          <p:cNvSpPr/>
          <p:nvPr/>
        </p:nvSpPr>
        <p:spPr>
          <a:xfrm>
            <a:off x="1380744" y="1176456"/>
            <a:ext cx="5343525" cy="151744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Being 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data-informed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helps you move from one stage of analysis to the next. </a:t>
            </a: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Being 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data-driven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skips straight from data to action (the middle bits done by a machine).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3EADBD-2117-3C9D-1C82-22BFDF3F3EDA}"/>
              </a:ext>
            </a:extLst>
          </p:cNvPr>
          <p:cNvSpPr/>
          <p:nvPr/>
        </p:nvSpPr>
        <p:spPr>
          <a:xfrm>
            <a:off x="6900810" y="1293631"/>
            <a:ext cx="2543504" cy="5979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dirty="0"/>
              <a:t>Knowledge, understanding, creativity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6CFDAA-9DCA-0106-2ED7-2EC1A2804012}"/>
              </a:ext>
            </a:extLst>
          </p:cNvPr>
          <p:cNvSpPr/>
          <p:nvPr/>
        </p:nvSpPr>
        <p:spPr>
          <a:xfrm>
            <a:off x="6900810" y="2038663"/>
            <a:ext cx="2543504" cy="5979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Statistically correct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A06802-F5B0-3B12-2B13-7A3C2334BECD}"/>
              </a:ext>
            </a:extLst>
          </p:cNvPr>
          <p:cNvCxnSpPr>
            <a:endCxn id="5" idx="1"/>
          </p:cNvCxnSpPr>
          <p:nvPr/>
        </p:nvCxnSpPr>
        <p:spPr>
          <a:xfrm>
            <a:off x="6406824" y="1592627"/>
            <a:ext cx="4939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F80158-5724-23F1-691B-8C3C1F603C50}"/>
              </a:ext>
            </a:extLst>
          </p:cNvPr>
          <p:cNvCxnSpPr/>
          <p:nvPr/>
        </p:nvCxnSpPr>
        <p:spPr>
          <a:xfrm>
            <a:off x="6406824" y="2342466"/>
            <a:ext cx="4939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1CDC0292-E8C0-4609-E174-A37DCBFB94A9}"/>
              </a:ext>
            </a:extLst>
          </p:cNvPr>
          <p:cNvSpPr txBox="1">
            <a:spLocks/>
          </p:cNvSpPr>
          <p:nvPr/>
        </p:nvSpPr>
        <p:spPr>
          <a:xfrm>
            <a:off x="1380744" y="219455"/>
            <a:ext cx="10222992" cy="8099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/>
              <a:t>Two ways of implementing the analytics Stages:</a:t>
            </a:r>
          </a:p>
          <a:p>
            <a:r>
              <a:rPr lang="en-IE" sz="3200" dirty="0"/>
              <a:t>DATA-Driven vs Data-Informed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8BC462-5F52-AECA-D71D-D88820B925AF}"/>
              </a:ext>
            </a:extLst>
          </p:cNvPr>
          <p:cNvSpPr/>
          <p:nvPr/>
        </p:nvSpPr>
        <p:spPr>
          <a:xfrm>
            <a:off x="9539504" y="1278570"/>
            <a:ext cx="2543504" cy="5979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dirty="0"/>
              <a:t>People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8C2B77-998A-EC64-2C7A-3E45CD3718B1}"/>
              </a:ext>
            </a:extLst>
          </p:cNvPr>
          <p:cNvSpPr/>
          <p:nvPr/>
        </p:nvSpPr>
        <p:spPr>
          <a:xfrm>
            <a:off x="9539504" y="2023602"/>
            <a:ext cx="2543504" cy="5979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2205472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14927</TotalTime>
  <Words>1810</Words>
  <Application>Microsoft Office PowerPoint</Application>
  <PresentationFormat>Widescreen</PresentationFormat>
  <Paragraphs>179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LucidaGrande</vt:lpstr>
      <vt:lpstr>Nunito Sans</vt:lpstr>
      <vt:lpstr>Times New Roman</vt:lpstr>
      <vt:lpstr>Tw Cen MT</vt:lpstr>
      <vt:lpstr>Circuit</vt:lpstr>
      <vt:lpstr>CREATING VALUE FROM BIG DATA: INTRO to Artificial Intelligence</vt:lpstr>
      <vt:lpstr>data strategy</vt:lpstr>
      <vt:lpstr>Creating value from big data</vt:lpstr>
      <vt:lpstr>1st option: </vt:lpstr>
      <vt:lpstr>2nd option</vt:lpstr>
      <vt:lpstr>Limitations of traditional analytical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Data-driven:  a New paradigm, not just a buzzword</vt:lpstr>
      <vt:lpstr>PowerPoint Presentation</vt:lpstr>
      <vt:lpstr>PowerPoint Presentation</vt:lpstr>
      <vt:lpstr>PowerPoint Presentation</vt:lpstr>
      <vt:lpstr>Data-driven</vt:lpstr>
      <vt:lpstr>History of AI</vt:lpstr>
      <vt:lpstr>PowerPoint Presentation</vt:lpstr>
      <vt:lpstr>‘Anarchy of methods’</vt:lpstr>
      <vt:lpstr>PowerPoint Presentation</vt:lpstr>
      <vt:lpstr>Ai winter</vt:lpstr>
      <vt:lpstr>Brief AI SUMMER</vt:lpstr>
      <vt:lpstr>where are we now?   </vt:lpstr>
      <vt:lpstr>PowerPoint Presentation</vt:lpstr>
    </vt:vector>
  </TitlesOfParts>
  <Company>Musgrave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Darby, Max</dc:creator>
  <cp:lastModifiedBy>Darby, Max</cp:lastModifiedBy>
  <cp:revision>169</cp:revision>
  <dcterms:created xsi:type="dcterms:W3CDTF">2023-01-15T16:49:37Z</dcterms:created>
  <dcterms:modified xsi:type="dcterms:W3CDTF">2023-02-13T14:43:13Z</dcterms:modified>
</cp:coreProperties>
</file>